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sldIdLst>
    <p:sldId id="256" r:id="rId2"/>
    <p:sldId id="303" r:id="rId3"/>
    <p:sldId id="267" r:id="rId4"/>
    <p:sldId id="258" r:id="rId5"/>
    <p:sldId id="259" r:id="rId6"/>
    <p:sldId id="363" r:id="rId7"/>
    <p:sldId id="260" r:id="rId8"/>
    <p:sldId id="322" r:id="rId9"/>
    <p:sldId id="301" r:id="rId10"/>
    <p:sldId id="340" r:id="rId11"/>
    <p:sldId id="257" r:id="rId12"/>
    <p:sldId id="306" r:id="rId13"/>
    <p:sldId id="284" r:id="rId14"/>
    <p:sldId id="285" r:id="rId15"/>
    <p:sldId id="286" r:id="rId16"/>
    <p:sldId id="287" r:id="rId17"/>
    <p:sldId id="327" r:id="rId18"/>
    <p:sldId id="343" r:id="rId19"/>
    <p:sldId id="344" r:id="rId20"/>
    <p:sldId id="339" r:id="rId21"/>
    <p:sldId id="288" r:id="rId22"/>
    <p:sldId id="346" r:id="rId23"/>
    <p:sldId id="342" r:id="rId24"/>
    <p:sldId id="262" r:id="rId25"/>
    <p:sldId id="372" r:id="rId26"/>
    <p:sldId id="373" r:id="rId27"/>
    <p:sldId id="348" r:id="rId28"/>
    <p:sldId id="290" r:id="rId29"/>
    <p:sldId id="383" r:id="rId30"/>
    <p:sldId id="393" r:id="rId31"/>
    <p:sldId id="394" r:id="rId32"/>
    <p:sldId id="384" r:id="rId33"/>
    <p:sldId id="392" r:id="rId34"/>
    <p:sldId id="374" r:id="rId35"/>
    <p:sldId id="350" r:id="rId36"/>
    <p:sldId id="313" r:id="rId37"/>
    <p:sldId id="369" r:id="rId38"/>
    <p:sldId id="314" r:id="rId39"/>
    <p:sldId id="371" r:id="rId40"/>
    <p:sldId id="386" r:id="rId41"/>
    <p:sldId id="387" r:id="rId42"/>
    <p:sldId id="388" r:id="rId43"/>
    <p:sldId id="370" r:id="rId44"/>
    <p:sldId id="389" r:id="rId45"/>
    <p:sldId id="351" r:id="rId46"/>
    <p:sldId id="355" r:id="rId47"/>
    <p:sldId id="352" r:id="rId48"/>
    <p:sldId id="378" r:id="rId49"/>
    <p:sldId id="379" r:id="rId50"/>
    <p:sldId id="377" r:id="rId51"/>
    <p:sldId id="375" r:id="rId52"/>
    <p:sldId id="263" r:id="rId53"/>
    <p:sldId id="380" r:id="rId54"/>
    <p:sldId id="381" r:id="rId55"/>
    <p:sldId id="317" r:id="rId56"/>
    <p:sldId id="318" r:id="rId57"/>
    <p:sldId id="319" r:id="rId58"/>
    <p:sldId id="320" r:id="rId59"/>
    <p:sldId id="356" r:id="rId60"/>
    <p:sldId id="357" r:id="rId61"/>
    <p:sldId id="266" r:id="rId62"/>
    <p:sldId id="382" r:id="rId63"/>
    <p:sldId id="360" r:id="rId64"/>
    <p:sldId id="309" r:id="rId65"/>
    <p:sldId id="316" r:id="rId66"/>
    <p:sldId id="323" r:id="rId67"/>
    <p:sldId id="324" r:id="rId68"/>
    <p:sldId id="325" r:id="rId69"/>
    <p:sldId id="361" r:id="rId70"/>
    <p:sldId id="362" r:id="rId71"/>
    <p:sldId id="336" r:id="rId72"/>
    <p:sldId id="337" r:id="rId73"/>
    <p:sldId id="395" r:id="rId74"/>
  </p:sldIdLst>
  <p:sldSz cx="9144000" cy="6858000" type="screen4x3"/>
  <p:notesSz cx="6858000" cy="9144000"/>
  <p:custDataLst>
    <p:tags r:id="rId76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5915"/>
  </p:normalViewPr>
  <p:slideViewPr>
    <p:cSldViewPr showGuides="1">
      <p:cViewPr varScale="1">
        <p:scale>
          <a:sx n="115" d="100"/>
          <a:sy n="115" d="100"/>
        </p:scale>
        <p:origin x="1320" y="184"/>
      </p:cViewPr>
      <p:guideLst>
        <p:guide orient="horz" pos="215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10:10:3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24575,'8'0'0,"29"0"0,5 0 0,31 0 0,-12 0 0,-8 0 0,-10 0 0,-2 0 0,10 0 0,11 0 0,11 0 0,17 0 0,-1-9 0,8 4 0,-4-16 0,-8 7 0,-1-4 0,-20 1 0,-7 6 0,-24 5 0,-6 2 0,-14 4 0,-3 0 0,-5 0 0,0 0 0,-2 0 0,-11 0 0,6 0 0,-8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42:19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167 0 24575,'0'32'0,"0"6"0,0 9 0,0 0 0,0-6 0,-4-12 0,0-3 0,-1-13 0,2-3 0,1-2 0,0 1 0,-3 2 0,1 2 0,-2 5 0,0 7 0,-3 3 0,0-2 0,4-5 0,-2-4 0,2-1 0,-3 5 0,1-3 0,1 3 0,4-7 0,-3 1 0,4-5 0,-6 5 0,1 3 0,-3 8 0,0 2 0,1-2 0,4-7 0,1-8 0,3-4 0,0-2 0,0-2 0,0 3 0,-2 1 0,0 4 0,0 0 0,0-3 0,2 0 0,-3-6 0,2 1 0,-2-3 0,3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43:55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24575,'15'0'0,"10"3"0,15 11 0,7 0 0,-4 9 0,-11-8 0,-10-6 0,-6-5 0,-3-4 0,3 0 0,-3 0 0,4 0 0,0 0 0,2 2 0,13 8 0,10 3 0,13 7 0,-10-1 0,-3-1 0,-21-8 0,-4-3 0,-4-7 0,-4 0 0,3 0 0,1 0 0,6 0 0,8 0 0,0 0 0,9 0 0,-9 0 0,4 0 0,-7 0 0,0 0 0,-5 0 0,1 0 0,-4 0 0,1-3 0,0-2 0,-1-2 0,1-2 0,1 0 0,3-4 0,6 0 0,0 0 0,-2 2 0,-6 6 0,-11-2 0,1 6 0,-6-2 0,5 3 0,-3-2 0,2 0 0,5-5 0,2 2 0,4 0 0,-9-1 0,-2 5 0,-3-2 0,2 2 0,3 1 0,-1 0 0,1 0 0,-3 0 0,-1 0 0,3 0 0,3 0 0,1 0 0,-1 0 0,-4 0 0,-5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56:5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24575,'0'10'0,"0"37"0,-5 35 0,6-21 0,2 4 0,-2 0 0,2 0 0,7 11 0,4 1 0,-3-6 0,1 0 0,7-2 0,1-1 0,-1 1 0,1-3 0,1-14 0,3-1 0,5 9 0,2-1 0,-2-9 0,3-1 0,7 9 0,2-1 0,-1-3 0,2 0 0,2 1 0,1-1 0,-2-3 0,1-1 0,0-6 0,0-1 0,-2-3 0,2-1 0,-1-1 0,3-2 0,2 2 0,3-1 0,2 1 0,2 0 0,3 1 0,1-1 0,3-2 0,0-1 0,-4-2 0,0-2 0,1-2 0,-1-2 0,-9-5 0,-1-1 0,-1-1 0,0 0 0,30 13 0,-11-6 0,-17-6 0,-18-9 0,-11-7 0,-9-4 0,1-1 0,-10 4 0,-2-3 0,-15 3 0,8-4 0,-7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56:52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24575,'0'29'0,"0"4"0,0 30 0,0-5 0,0 16 0,11-7 0,13 16 0,19-4 0,5-1 0,-17-36 0,2-1 0,26 28 0,-24-30 0,2 0 0,32 30 0,3 0 0,-7-6 0,-1-9 0,-10-7 0,0-14 0,-6 1 0,3-7 0,2 4 0,6 5 0,8 3 0,14 6 0,7 1 0,-41-24 0,1-1 0,36 16 0,-4-9 0,-12 1 0,-2-7 0,-1 5 0,-1-7 0,-1-2 0,-9-6 0,-13-1 0,-13-7 0,-9-1 0,-5-3 0,-1 0 0,4 4 0,15-3 0,9 7 0,10-7 0,-6 3 0,-11 0 0,-8-3 0,-14 3 0,-4-4 0,-6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56:5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2412 24575,'12'0'0,"32"0"0,42 0 0,-28 0 0,5 0-4252,18 0 1,4 0 4251,-1 0 0,-1 0 859,-6 0 1,-1 0-860,5 0 0,-1 0 0,-10 0 0,-2 0 0,1 1 0,0-2 0,3-4 0,-3-2 0,-13 3 0,-2-3 3392,2-4 0,-3-2-3392,30-7 0,-4-3 0,-17 6 0,-10-3 0,-11 9 0,-7-2 0,-5 4 0,7-3 0,6-2 0,12 0 0,2-6 0,2 8 0,-10-3 0,-3 1 0,-11 2 0,-5 2 0,-8 3 0,-8 5 0,-5-11 0,-5-5 0,-3-32 0,0-29 0,0 27 0,0-5 0,0-11 0,0-1 0,0 2 0,0 1 0,0-2 0,0 2 0,0 6 0,0 1 0,0 2 0,0 1 0,0-42 0,0 5 0,0 13 0,-1 1 0,-8-4 0,-1-12 0,1 45 0,-1-1 0,3-6 0,0-1 0,-1 6 0,1 0 0,1 1 0,0 1 0,-4-30 0,3 18 0,-1 11 0,6 21 0,-2 6 0,4 12 0,0 7 0,0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10:10:3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24575,'0'11'0,"0"21"0,0 15 0,0 12 0,0-9 0,0-12 0,0-14 0,0-2 0,0-5 0,2-3 0,7 1 0,-1-8 0,3 5 0,-4-10 0,-2 1 0,0-3 0,0 1 0,-2 2 0,3-2 0,-2 3 0,3-1 0,-4-2 0,3 2 0,-4-3 0,2 0 0,-4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37:4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24575,'12'0'0,"0"0"0,4 0 0,-2 0 0,1 2 0,-2 0 0,4 3 0,-1 1 0,-2-1 0,-2-2 0,-4 1 0,4 1 0,0 4 0,1-1 0,-2-1 0,-6 0 0,4-3 0,-3 1 0,7-2 0,-6 3 0,3-5 0,-6 3 0,1-2 0,-2 0 0,0 0 0,10-1 0,5 7 0,8-2 0,-4 6 0,-6-6 0,-5-1 0,-5 0 0,2-3 0,3 5 0,1-6 0,-2 2 0,-2-3 0,0 0 0,3 0 0,4 0 0,-2 0 0,1 0 0,-3 0 0,-1 0 0,0 0 0,-3 0 0,3 0 0,1 0 0,8 0 0,3 0 0,5 0 0,-5 0 0,3 0 0,-7 0 0,7 0 0,-6 1 0,5 4 0,-1 3 0,-2 3 0,5 5 0,-4-5 0,0 2 0,-5-5 0,-8 0 0,-2 1 0,-6 12 0,3 10 0,-4 12 0,0-2 0,0-4 0,0-14 0,0-7 0,0-6 0,0-3 0,0 0 0,0 1 0,0-5 0,0 3 0,0 6 0,0 5 0,0 4 0,0-2 0,0-8 0,0-2 0,0 0 0,0 3 0,0 4 0,0-7 0,0-5 0,0-28 0,0-6 0,5-13 0,-2 7 0,4 11 0,-2 4 0,-4 0 0,6 5 0,-6-2 0,3 7 0,-1-1 0,2-3 0,0-2 0,1 1 0,0 5 0,-4 4 0,5 5 0,-2-1 0,6 0 0,2-3 0,4-2 0,-1-4 0,1 5 0,0-1 0,-6 4 0,-4 0 0,-3 2 0,1 0 0,6-5 0,2 1 0,8-6 0,-3 3 0,3 2 0,-4-3 0,-3 2 0,-1-2 0,-1-3 0,-3 0 0,3-4 0,-4-4 0,1 4 0,-1 0 0,-2 6 0,-1 4 0,0 0 0,1 0 0,-2-5 0,3 5 0,-5-4 0,2 6 0,0-8 0,1 2 0,3-11 0,-1 5 0,0-3 0,-3 8 0,1 4 0,-2-1 0,3 2 0,-3-4 0,6 0 0,-2-3 0,2 2 0,-4-1 0,2 7 0,-6 1 0,2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38:21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21914,'3'-4'0,"2"1"1284,21 3-1284,0 0 448,12 0-448,-6 0 228,-4 0-228,3 0 701,2 0-701,6 0 0,8 1 0,-1 8 0,4 3 0,-5 3 0,-4 0 0,3-2 0,4-1 0,-3-3 0,2 0 0,-10-4 0,5 4 0,-1-2 0,7 2 0,-2-1 0,4 0 0,-4 1 0,2-3 0,-3-1 0,3-1 0,5 0 0,-2-3 0,8 4 0,4-5 0,2 0 0,6 0 0,-1 0 0,1 0 0,-2 0 0,-2 0 0,-11 0 0,-2 0 0,-6 0 0,-4 0 0,0 0 0,-11 0 0,-3 0 0,-11 0 0,-10 0 0,-2 0 0,-5-3 0,0 2 0,-2-2 0,0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38:27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24575,'18'0'0,"12"0"0,13 0 0,13 0 0,0 0 0,4 0 0,-9 0 0,10 0 0,-5 0 0,6 0 0,-7 0 0,4 0 0,-9 0 0,8 0 0,-5 0 0,5 0 0,0 0 0,3 0 0,1 0 0,5 0 0,-5 0 0,5 0 0,-7 0 0,-3 0 0,-4 0 0,1 0 0,-2 0 0,1-4 0,0 3 0,-4-7 0,-9 7 0,-8-3 0,-13 4 0,-8 0 0,-4 0 0,-4 0 0,2 0 0,-2 0 0,3 0 0,-2 0 0,2 0 0,1 0 0,-1 0 0,0 0 0,0 0 0,-3 0 0,-21 0 0,14 0 0,-16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38:30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24575,'26'0'0,"9"0"0,8 0 0,3 0 0,-18 0 0,-6 0 0,-5 0 0,-6 0 0,1 0 0,-1 0 0,0 0 0,5 0 0,17 0 0,23 0 0,27 0 0,5 0 0,1 0 0,-16 0 0,-11 0 0,-2 0 0,-9 0 0,4 0 0,-5 0 0,-1 0 0,1-4 0,-7-1 0,0 0 0,-5 0 0,1 1 0,2 2 0,-2-1 0,5-1 0,0 3 0,3-3 0,3 4 0,-1 0 0,0-4 0,-1 3 0,-10-3 0,-6 4 0,-12 0 0,-7 0 0,-4 0 0,-1 0 0,-7 0 0,5 0 0,-5 0 0,4 0 0,-3 0 0,4 0 0,-4 0 0,1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40:35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24575,'0'8'0,"0"21"0,2 4 0,5 13 0,0-8 0,-1-6 0,-2-9 0,-1-5 0,-2-1 0,3-4 0,-4 4 0,0-3 0,0 1 0,0-1 0,0 9 0,0-4 0,3 6 0,-2-7 0,3 3 0,-4 2 0,0 3 0,0-4 0,0-4 0,0-7 0,0-3 0,0 0 0,0 2 0,0 1 0,0 4 0,0-1 0,0 3 0,0-5 0,0-1 0,0-6 0,0 0 0,0-3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41:13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24575,'0'11'0,"0"10"0,0 2 0,14 24 0,8-1 0,15 21 0,4-2 0,-1 6 0,-4-1 0,-2 0 0,-8 0 0,-2-18 0,-8-8 0,-4-21 0,-7-8 0,-1-6 0,-5-4 0,2-2 0,-1 12 0,0-4 0,0 11 0,0-12 0,0 1 0,0-8 0,0 3 0,0-5 0,0 2 0,0-3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42:17.0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24575,'15'0'0,"10"3"0,15 11 0,7 0 0,-4 9 0,-11-8 0,-10-6 0,-6-5 0,-3-4 0,3 0 0,-3 0 0,4 0 0,0 0 0,2 2 0,13 8 0,10 3 0,13 7 0,-10-1 0,-3-1 0,-21-8 0,-4-3 0,-4-7 0,-4 0 0,3 0 0,1 0 0,6 0 0,8 0 0,0 0 0,9 0 0,-9 0 0,4 0 0,-7 0 0,0 0 0,-5 0 0,1 0 0,-4 0 0,1-3 0,0-2 0,-1-2 0,1-2 0,1 0 0,3-4 0,6 0 0,0 0 0,-2 2 0,-6 6 0,-11-2 0,1 6 0,-6-2 0,5 3 0,-3-2 0,2 0 0,5-5 0,2 2 0,4 0 0,-9-1 0,-2 5 0,-3-2 0,2 2 0,3 1 0,-1 0 0,1 0 0,-3 0 0,-1 0 0,3 0 0,3 0 0,1 0 0,-1 0 0,-4 0 0,-5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F96F4-4814-D34D-9070-0BE256826A51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A3044-3E23-464B-AAD4-D0DEC3D3D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10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A3044-3E23-464B-AAD4-D0DEC3D3DC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5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A3044-3E23-464B-AAD4-D0DEC3D3DC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42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A3044-3E23-464B-AAD4-D0DEC3D3DC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20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A3044-3E23-464B-AAD4-D0DEC3D3DC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52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A3044-3E23-464B-AAD4-D0DEC3D3DC2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70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-academic.com/dic.nsf/enwiki/148876%0d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customXml" Target="../ink/ink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customXml" Target="../ink/ink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8.xml"/><Relationship Id="rId18" Type="http://schemas.openxmlformats.org/officeDocument/2006/relationships/image" Target="../media/image45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42.png"/><Relationship Id="rId17" Type="http://schemas.openxmlformats.org/officeDocument/2006/relationships/customXml" Target="../ink/ink10.xml"/><Relationship Id="rId2" Type="http://schemas.openxmlformats.org/officeDocument/2006/relationships/image" Target="../media/image37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10" Type="http://schemas.openxmlformats.org/officeDocument/2006/relationships/image" Target="../media/image41.png"/><Relationship Id="rId19" Type="http://schemas.openxmlformats.org/officeDocument/2006/relationships/customXml" Target="../ink/ink11.xml"/><Relationship Id="rId4" Type="http://schemas.openxmlformats.org/officeDocument/2006/relationships/image" Target="../media/image38.png"/><Relationship Id="rId9" Type="http://schemas.openxmlformats.org/officeDocument/2006/relationships/customXml" Target="../ink/ink6.xml"/><Relationship Id="rId1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customXml" Target="../ink/ink1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customXml" Target="../ink/ink12.xml"/><Relationship Id="rId10" Type="http://schemas.openxmlformats.org/officeDocument/2006/relationships/image" Target="../media/image51.png"/><Relationship Id="rId4" Type="http://schemas.openxmlformats.org/officeDocument/2006/relationships/image" Target="../media/image27.png"/><Relationship Id="rId9" Type="http://schemas.openxmlformats.org/officeDocument/2006/relationships/customXml" Target="../ink/ink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michaela10c/neural_spike_detec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aela10c/neuralink-patents/blob/main/Neural%20Signal%20Compression%20for%20BMI/neural_signal_compression/Neural%20Signal%20Compression.ipynb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 anchorCtr="0"/>
          <a:lstStyle/>
          <a:p>
            <a:pPr defTabSz="914400">
              <a:buClrTx/>
              <a:buSzTx/>
              <a:buFontTx/>
              <a:buNone/>
            </a:pPr>
            <a:r>
              <a:rPr lang="en-US" sz="4400" kern="1200" baseline="0" dirty="0">
                <a:latin typeface="Arial" panose="020B0604020202020204" pitchFamily="34" charset="0"/>
                <a:ea typeface="宋体" panose="02010600030101010101" pitchFamily="2" charset="-122"/>
              </a:rPr>
              <a:t>Neural Signal Compression for Brain-Machine Interfaces</a:t>
            </a:r>
          </a:p>
        </p:txBody>
      </p:sp>
      <p:sp>
        <p:nvSpPr>
          <p:cNvPr id="3075" name="副标题 3074"/>
          <p:cNvSpPr>
            <a:spLocks noGrp="1"/>
          </p:cNvSpPr>
          <p:nvPr>
            <p:ph type="subTitle" idx="1"/>
          </p:nvPr>
        </p:nvSpPr>
        <p:spPr>
          <a:xfrm>
            <a:off x="553085" y="3886200"/>
            <a:ext cx="8275955" cy="1752600"/>
          </a:xfrm>
        </p:spPr>
        <p:txBody>
          <a:bodyPr/>
          <a:lstStyle/>
          <a:p>
            <a:pPr defTabSz="914400">
              <a:buClrTx/>
              <a:buSzTx/>
              <a:buFontTx/>
            </a:pPr>
            <a:r>
              <a:rPr lang="en-US" sz="2000" kern="1200" baseline="0" dirty="0" err="1">
                <a:latin typeface="Arial" panose="020B0604020202020204" pitchFamily="34" charset="0"/>
                <a:ea typeface="宋体" panose="02010600030101010101" pitchFamily="2" charset="-122"/>
              </a:rPr>
              <a:t>Neuralink</a:t>
            </a:r>
            <a:r>
              <a:rPr lang="en-US" sz="2000" kern="1200" baseline="0" dirty="0">
                <a:latin typeface="Arial" panose="020B0604020202020204" pitchFamily="34" charset="0"/>
                <a:ea typeface="宋体" panose="02010600030101010101" pitchFamily="2" charset="-122"/>
              </a:rPr>
              <a:t>, US 2023/0284982 A1, Filed 3/9/2022, Published 9/14/2023</a:t>
            </a:r>
          </a:p>
          <a:p>
            <a:pPr defTabSz="914400">
              <a:buClrTx/>
              <a:buSzTx/>
              <a:buFontTx/>
            </a:pPr>
            <a:r>
              <a:rPr 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6/9</a:t>
            </a:r>
            <a:r>
              <a:rPr lang="en-US" sz="2000" kern="1200" baseline="0" dirty="0">
                <a:latin typeface="Arial" panose="020B0604020202020204" pitchFamily="34" charset="0"/>
                <a:ea typeface="宋体" panose="02010600030101010101" pitchFamily="2" charset="-122"/>
              </a:rPr>
              <a:t>/2024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23E7F-9B04-545D-B26C-C3DB1472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Compression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9CC1E-5D8B-1531-8C12-29976E99EC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atio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𝑜𝑟𝑖𝑔𝑖𝑛𝑎𝑙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𝑏𝑦𝑡𝑒𝑠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𝑐𝑜𝑚𝑝𝑟𝑒𝑠𝑠𝑒𝑑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𝑏𝑦𝑡𝑒𝑠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Used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measure</a:t>
                </a:r>
                <a:r>
                  <a:rPr lang="zh-CN" altLang="en-US" sz="2000" dirty="0"/>
                  <a:t> </a:t>
                </a:r>
                <a:r>
                  <a:rPr lang="en-US" altLang="zh-CN" sz="2000" b="1" dirty="0"/>
                  <a:t>relative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size</a:t>
                </a:r>
                <a:r>
                  <a:rPr lang="zh-CN" altLang="en-US" sz="2000" b="1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data</a:t>
                </a:r>
                <a:r>
                  <a:rPr lang="zh-CN" altLang="en-US" sz="2000" dirty="0"/>
                  <a:t> </a:t>
                </a:r>
                <a:r>
                  <a:rPr lang="en-US" altLang="zh-CN" sz="2000" b="1" dirty="0"/>
                  <a:t>before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and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after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compression</a:t>
                </a:r>
              </a:p>
              <a:p>
                <a:r>
                  <a:rPr lang="en-US" altLang="zh-CN" sz="2000" b="1" dirty="0"/>
                  <a:t>Higher compression rates </a:t>
                </a:r>
                <a:r>
                  <a:rPr lang="en-US" altLang="zh-CN" sz="2000" dirty="0"/>
                  <a:t>– </a:t>
                </a:r>
                <a:r>
                  <a:rPr lang="en-US" altLang="zh-CN" sz="2000" b="1" dirty="0"/>
                  <a:t>more compression </a:t>
                </a:r>
                <a:r>
                  <a:rPr lang="en-US" altLang="zh-CN" sz="2000" dirty="0"/>
                  <a:t>(</a:t>
                </a:r>
                <a:r>
                  <a:rPr lang="en-US" altLang="zh-CN" sz="2000" b="1" dirty="0"/>
                  <a:t>more reduction of data space</a:t>
                </a:r>
                <a:r>
                  <a:rPr lang="en-US" altLang="zh-CN" sz="2000" dirty="0"/>
                  <a:t>, savings in </a:t>
                </a:r>
                <a:r>
                  <a:rPr lang="en-US" altLang="zh-CN" sz="2000" b="1" dirty="0"/>
                  <a:t>costs</a:t>
                </a:r>
                <a:r>
                  <a:rPr lang="en-US" altLang="zh-CN" sz="2000" dirty="0"/>
                  <a:t>)</a:t>
                </a:r>
              </a:p>
              <a:p>
                <a:r>
                  <a:rPr lang="en-US" altLang="zh-CN" sz="2000" dirty="0"/>
                  <a:t>Used for analysis of </a:t>
                </a:r>
                <a:r>
                  <a:rPr lang="en-US" altLang="zh-CN" sz="2000" b="1" dirty="0"/>
                  <a:t>compression algorithms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9CC1E-5D8B-1531-8C12-29976E99E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 r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826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0070C0"/>
                </a:solidFill>
              </a:rPr>
              <a:t>Lossless </a:t>
            </a:r>
            <a:r>
              <a:rPr lang="en-US" altLang="zh-CN"/>
              <a:t>compression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637405" cy="4526280"/>
          </a:xfrm>
        </p:spPr>
        <p:txBody>
          <a:bodyPr/>
          <a:lstStyle/>
          <a:p>
            <a:r>
              <a:rPr lang="en-US" altLang="zh-CN" sz="2000" b="1">
                <a:solidFill>
                  <a:srgbClr val="0070C0"/>
                </a:solidFill>
              </a:rPr>
              <a:t>Retains original</a:t>
            </a:r>
            <a:r>
              <a:rPr lang="en-US" altLang="zh-CN" sz="2000"/>
              <a:t> data shape &amp; </a:t>
            </a:r>
            <a:r>
              <a:rPr lang="en-US" altLang="zh-CN" sz="2000" b="1">
                <a:solidFill>
                  <a:srgbClr val="0070C0"/>
                </a:solidFill>
              </a:rPr>
              <a:t>quality</a:t>
            </a:r>
            <a:endParaRPr lang="en-US" altLang="zh-CN" sz="2000"/>
          </a:p>
          <a:p>
            <a:r>
              <a:rPr lang="en-US" altLang="zh-CN" sz="2000" b="1">
                <a:solidFill>
                  <a:srgbClr val="0070C0"/>
                </a:solidFill>
              </a:rPr>
              <a:t>Difference </a:t>
            </a:r>
            <a:r>
              <a:rPr lang="en-US" altLang="zh-CN" sz="2000" b="1"/>
              <a:t>prediction</a:t>
            </a:r>
          </a:p>
          <a:p>
            <a:r>
              <a:rPr lang="en-US" altLang="zh-CN" sz="2000" b="1">
                <a:solidFill>
                  <a:srgbClr val="0070C0"/>
                </a:solidFill>
              </a:rPr>
              <a:t>Binary + unary </a:t>
            </a:r>
            <a:r>
              <a:rPr lang="en-US" altLang="zh-CN" sz="2000" b="1">
                <a:solidFill>
                  <a:schemeClr val="tx1"/>
                </a:solidFill>
              </a:rPr>
              <a:t>encoding</a:t>
            </a:r>
            <a:endParaRPr lang="en-US" altLang="zh-CN" sz="2000" b="1">
              <a:solidFill>
                <a:srgbClr val="0070C0"/>
              </a:solidFill>
            </a:endParaRPr>
          </a:p>
          <a:p>
            <a:r>
              <a:rPr lang="en-US" altLang="zh-CN" sz="2000"/>
              <a:t>e.g., wav, ape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0" y="1484784"/>
            <a:ext cx="3479165" cy="4749165"/>
          </a:xfrm>
          <a:prstGeom prst="rect">
            <a:avLst/>
          </a:prstGeom>
        </p:spPr>
      </p:pic>
      <p:pic>
        <p:nvPicPr>
          <p:cNvPr id="5" name="图片 4" descr="Lossy-vs-Lossless-334x425"/>
          <p:cNvPicPr>
            <a:picLocks noChangeAspect="1"/>
          </p:cNvPicPr>
          <p:nvPr/>
        </p:nvPicPr>
        <p:blipFill>
          <a:blip r:embed="rId3"/>
          <a:srcRect b="48424"/>
          <a:stretch>
            <a:fillRect/>
          </a:stretch>
        </p:blipFill>
        <p:spPr>
          <a:xfrm>
            <a:off x="527685" y="3429000"/>
            <a:ext cx="4822190" cy="31661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1: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9734" r="4101" b="78767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08015" y="1520190"/>
            <a:ext cx="3025775" cy="1351915"/>
            <a:chOff x="1417" y="2565"/>
            <a:chExt cx="12133" cy="5103"/>
          </a:xfrm>
        </p:grpSpPr>
        <p:pic>
          <p:nvPicPr>
            <p:cNvPr id="5" name="图片 4" descr="截图20240315183436"/>
            <p:cNvPicPr>
              <a:picLocks noChangeAspect="1"/>
            </p:cNvPicPr>
            <p:nvPr/>
          </p:nvPicPr>
          <p:blipFill>
            <a:blip r:embed="rId3"/>
            <a:srcRect l="6023" t="15452" r="74888" b="42167"/>
            <a:stretch>
              <a:fillRect/>
            </a:stretch>
          </p:blipFill>
          <p:spPr>
            <a:xfrm>
              <a:off x="1417" y="2678"/>
              <a:ext cx="3061" cy="4990"/>
            </a:xfrm>
            <a:prstGeom prst="rect">
              <a:avLst/>
            </a:prstGeom>
          </p:spPr>
        </p:pic>
        <p:pic>
          <p:nvPicPr>
            <p:cNvPr id="6" name="图片 5" descr="截图20240315183436"/>
            <p:cNvPicPr>
              <a:picLocks noChangeAspect="1"/>
            </p:cNvPicPr>
            <p:nvPr/>
          </p:nvPicPr>
          <p:blipFill>
            <a:blip r:embed="rId3"/>
            <a:srcRect l="24750" t="14450" r="18675" b="62432"/>
            <a:stretch>
              <a:fillRect/>
            </a:stretch>
          </p:blipFill>
          <p:spPr>
            <a:xfrm>
              <a:off x="4478" y="2565"/>
              <a:ext cx="9072" cy="2722"/>
            </a:xfrm>
            <a:prstGeom prst="rect">
              <a:avLst/>
            </a:prstGeom>
          </p:spPr>
        </p:pic>
      </p:grpSp>
      <p:pic>
        <p:nvPicPr>
          <p:cNvPr id="10" name="图片 9" descr="v2-c5bcaaaac023ec9ce331edf9e6ad7796_r"/>
          <p:cNvPicPr>
            <a:picLocks noChangeAspect="1"/>
          </p:cNvPicPr>
          <p:nvPr/>
        </p:nvPicPr>
        <p:blipFill>
          <a:blip r:embed="rId4"/>
          <a:srcRect l="4249" t="8447" r="48988" b="28119"/>
          <a:stretch>
            <a:fillRect/>
          </a:stretch>
        </p:blipFill>
        <p:spPr>
          <a:xfrm>
            <a:off x="611505" y="3068960"/>
            <a:ext cx="2376170" cy="216027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618865" y="4076705"/>
            <a:ext cx="648335" cy="4318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659C1899-A717-7ED9-B528-72A88097E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95" y="3078844"/>
            <a:ext cx="3960495" cy="21741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2: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22820" r="4101" b="65681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44171" t="35856" r="41838" b="54705"/>
          <a:stretch>
            <a:fillRect/>
          </a:stretch>
        </p:blipFill>
        <p:spPr>
          <a:xfrm>
            <a:off x="7236460" y="1484630"/>
            <a:ext cx="1581785" cy="79184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00684" y="1557020"/>
            <a:ext cx="2659147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b="1" dirty="0"/>
              <a:t>Neural</a:t>
            </a:r>
            <a:r>
              <a:rPr lang="zh-CN" altLang="en-US" b="1" dirty="0"/>
              <a:t> </a:t>
            </a:r>
            <a:r>
              <a:rPr lang="en-US" altLang="zh-CN" b="1" dirty="0"/>
              <a:t>Spikes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b="1" dirty="0"/>
              <a:t>spike-snippets</a:t>
            </a:r>
            <a:r>
              <a:rPr lang="zh-CN" altLang="en-US" b="1" dirty="0"/>
              <a:t> </a:t>
            </a:r>
            <a:r>
              <a:rPr lang="en-US" altLang="zh-CN" b="1" dirty="0"/>
              <a:t>mode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revolve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b="1" dirty="0"/>
              <a:t>spikes</a:t>
            </a:r>
          </a:p>
        </p:txBody>
      </p:sp>
      <p:pic>
        <p:nvPicPr>
          <p:cNvPr id="10" name="Picture 9" descr="A blue and red line graph&#10;&#10;Description automatically generated">
            <a:extLst>
              <a:ext uri="{FF2B5EF4-FFF2-40B4-BE49-F238E27FC236}">
                <a16:creationId xmlns:a16="http://schemas.microsoft.com/office/drawing/2014/main" id="{4312CC46-F148-9DF1-C610-B15BCC589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46655"/>
            <a:ext cx="3896338" cy="2418899"/>
          </a:xfrm>
          <a:prstGeom prst="rect">
            <a:avLst/>
          </a:prstGeom>
        </p:spPr>
      </p:pic>
      <p:pic>
        <p:nvPicPr>
          <p:cNvPr id="12" name="Picture 11" descr="A graph of a signal&#10;&#10;Description automatically generated">
            <a:extLst>
              <a:ext uri="{FF2B5EF4-FFF2-40B4-BE49-F238E27FC236}">
                <a16:creationId xmlns:a16="http://schemas.microsoft.com/office/drawing/2014/main" id="{FCF92D5D-942F-47BE-FB34-40C9CC3B0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53" y="3546655"/>
            <a:ext cx="4521627" cy="25296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pPr algn="l"/>
            <a:r>
              <a:rPr lang="en-US" altLang="zh-CN"/>
              <a:t>Step 3: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8393" t="36867" r="2896" b="51634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26119" t="48058" r="57323" b="41640"/>
          <a:stretch>
            <a:fillRect/>
          </a:stretch>
        </p:blipFill>
        <p:spPr>
          <a:xfrm>
            <a:off x="7164705" y="1417955"/>
            <a:ext cx="1871980" cy="864235"/>
          </a:xfrm>
          <a:prstGeom prst="rect">
            <a:avLst/>
          </a:prstGeom>
        </p:spPr>
      </p:pic>
      <p:sp>
        <p:nvSpPr>
          <p:cNvPr id="8" name="文本框 29">
            <a:extLst>
              <a:ext uri="{FF2B5EF4-FFF2-40B4-BE49-F238E27FC236}">
                <a16:creationId xmlns:a16="http://schemas.microsoft.com/office/drawing/2014/main" id="{8D67C020-BB71-E759-C997-4B0CD6D3FDBD}"/>
              </a:ext>
            </a:extLst>
          </p:cNvPr>
          <p:cNvSpPr txBox="1"/>
          <p:nvPr/>
        </p:nvSpPr>
        <p:spPr>
          <a:xfrm>
            <a:off x="400684" y="1557020"/>
            <a:ext cx="2659147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represented</a:t>
            </a:r>
            <a:r>
              <a:rPr lang="zh-CN" altLang="en-US" dirty="0"/>
              <a:t> </a:t>
            </a:r>
            <a:r>
              <a:rPr lang="en-US" altLang="zh-CN" dirty="0"/>
              <a:t>as: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b="1" dirty="0"/>
              <a:t>y[n]</a:t>
            </a:r>
            <a:r>
              <a:rPr lang="zh-CN" altLang="en-US" b="1" dirty="0"/>
              <a:t>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/>
              <a:t>x[n]</a:t>
            </a:r>
            <a:r>
              <a:rPr lang="zh-CN" altLang="en-US" b="1" dirty="0"/>
              <a:t> </a:t>
            </a:r>
            <a:r>
              <a:rPr lang="en-US" altLang="zh-CN" b="1" dirty="0"/>
              <a:t>–</a:t>
            </a:r>
            <a:r>
              <a:rPr lang="zh-CN" altLang="en-US" b="1" dirty="0"/>
              <a:t> </a:t>
            </a:r>
            <a:r>
              <a:rPr lang="en-US" altLang="zh-CN" b="1" dirty="0"/>
              <a:t>x[n</a:t>
            </a:r>
            <a:r>
              <a:rPr lang="zh-CN" altLang="en-US" b="1" dirty="0"/>
              <a:t> </a:t>
            </a:r>
            <a:r>
              <a:rPr lang="en-US" altLang="zh-CN" b="1" dirty="0"/>
              <a:t>-</a:t>
            </a:r>
            <a:r>
              <a:rPr lang="zh-CN" altLang="en-US" b="1" dirty="0"/>
              <a:t> </a:t>
            </a:r>
            <a:r>
              <a:rPr lang="en-US" altLang="zh-CN" b="1" dirty="0"/>
              <a:t>1]</a:t>
            </a:r>
            <a:endParaRPr lang="en-US" b="1" dirty="0"/>
          </a:p>
        </p:txBody>
      </p:sp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F503688A-4AB1-5C78-3FE0-57674741F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27" y="2819930"/>
            <a:ext cx="6035418" cy="34173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4: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50921" r="4101" b="37580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5605" y="1528445"/>
            <a:ext cx="41916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- </a:t>
            </a:r>
            <a:r>
              <a:rPr lang="en-US" altLang="zh-CN" b="1" dirty="0">
                <a:solidFill>
                  <a:srgbClr val="FF0000"/>
                </a:solidFill>
              </a:rPr>
              <a:t>Remove </a:t>
            </a:r>
            <a:r>
              <a:rPr lang="en-US" altLang="zh-CN" b="1" dirty="0"/>
              <a:t>values with </a:t>
            </a:r>
            <a:r>
              <a:rPr lang="en-US" altLang="zh-CN" b="1" dirty="0">
                <a:solidFill>
                  <a:srgbClr val="FF0000"/>
                </a:solidFill>
              </a:rPr>
              <a:t>zero or close to 0 difference (y[n]=x[n]-x[n-1]=0)</a:t>
            </a:r>
          </a:p>
          <a:p>
            <a:r>
              <a:rPr lang="en-US" altLang="zh-CN" b="1" dirty="0"/>
              <a:t>- Reduce duplicative data</a:t>
            </a:r>
            <a:r>
              <a:rPr lang="en-US" altLang="zh-CN" dirty="0"/>
              <a:t> by identifying samples with different values</a:t>
            </a:r>
          </a:p>
          <a:p>
            <a:r>
              <a:rPr lang="en-US" altLang="zh-CN" dirty="0"/>
              <a:t>- </a:t>
            </a:r>
            <a:r>
              <a:rPr lang="en-US" altLang="zh-CN" b="1" dirty="0"/>
              <a:t>Particularly useful </a:t>
            </a:r>
            <a:r>
              <a:rPr lang="en-US" altLang="zh-CN" dirty="0"/>
              <a:t>- </a:t>
            </a:r>
            <a:r>
              <a:rPr lang="en-US" altLang="zh-CN" b="1" dirty="0"/>
              <a:t>most signals </a:t>
            </a:r>
            <a:r>
              <a:rPr lang="en-US" altLang="zh-CN" dirty="0"/>
              <a:t>received are </a:t>
            </a:r>
            <a:r>
              <a:rPr lang="en-US" altLang="zh-CN" b="1" dirty="0"/>
              <a:t>duplicates</a:t>
            </a:r>
          </a:p>
        </p:txBody>
      </p:sp>
      <p:pic>
        <p:nvPicPr>
          <p:cNvPr id="11" name="Content Placeholder 10" descr="A graph showing the results of a sample&#10;&#10;Description automatically generated with medium confidence">
            <a:extLst>
              <a:ext uri="{FF2B5EF4-FFF2-40B4-BE49-F238E27FC236}">
                <a16:creationId xmlns:a16="http://schemas.microsoft.com/office/drawing/2014/main" id="{8018DBEB-1957-ED68-4134-CFB61D0A9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07" y="2067446"/>
            <a:ext cx="4365923" cy="2982188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5: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8393" t="65851" r="2896" b="22650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26754" t="62652" r="57323" b="23610"/>
          <a:stretch>
            <a:fillRect/>
          </a:stretch>
        </p:blipFill>
        <p:spPr>
          <a:xfrm>
            <a:off x="7236460" y="1484630"/>
            <a:ext cx="1800225" cy="1152525"/>
          </a:xfrm>
          <a:prstGeom prst="rect">
            <a:avLst/>
          </a:prstGeom>
        </p:spPr>
      </p:pic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457200" y="1600200"/>
            <a:ext cx="4850130" cy="4526280"/>
          </a:xfrm>
        </p:spPr>
        <p:txBody>
          <a:bodyPr/>
          <a:lstStyle/>
          <a:p>
            <a:r>
              <a:rPr lang="en-US" altLang="zh-CN" sz="1800" dirty="0"/>
              <a:t>Compute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b="1" dirty="0"/>
              <a:t>factor</a:t>
            </a:r>
            <a:r>
              <a:rPr lang="zh-CN" altLang="en-US" sz="1800" dirty="0"/>
              <a:t> </a:t>
            </a:r>
            <a:r>
              <a:rPr lang="en-US" altLang="zh-CN" sz="1800" dirty="0"/>
              <a:t>that</a:t>
            </a:r>
            <a:r>
              <a:rPr lang="zh-CN" altLang="en-US" sz="1800" dirty="0"/>
              <a:t> </a:t>
            </a:r>
            <a:r>
              <a:rPr lang="en-US" altLang="zh-CN" sz="1800" b="1" dirty="0"/>
              <a:t>minimizes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total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size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each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encoded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sample</a:t>
            </a:r>
          </a:p>
          <a:p>
            <a:r>
              <a:rPr lang="en-US" altLang="zh-CN" sz="1800" dirty="0"/>
              <a:t>Need</a:t>
            </a:r>
            <a:r>
              <a:rPr lang="zh-CN" altLang="en-US" sz="1800" dirty="0"/>
              <a:t> </a:t>
            </a:r>
            <a:r>
              <a:rPr lang="en-US" altLang="zh-CN" sz="1800" b="1" dirty="0"/>
              <a:t>high-compression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ratio</a:t>
            </a:r>
            <a:r>
              <a:rPr lang="zh-CN" altLang="en-US" sz="1800" b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low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cost</a:t>
            </a:r>
            <a:r>
              <a:rPr lang="zh-CN" altLang="en-US" sz="1800" b="1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minimal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space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power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usage</a:t>
            </a:r>
            <a:r>
              <a:rPr lang="en-US" altLang="zh-CN" sz="1800" dirty="0"/>
              <a:t>)</a:t>
            </a:r>
            <a:endParaRPr lang="en-US" altLang="zh-CN" sz="1800" dirty="0">
              <a:sym typeface="+mn-ea"/>
            </a:endParaRPr>
          </a:p>
          <a:p>
            <a:pPr lvl="0"/>
            <a:r>
              <a:rPr lang="en-US" altLang="zh-CN" sz="1800" dirty="0">
                <a:sym typeface="+mn-ea"/>
              </a:rPr>
              <a:t>Use </a:t>
            </a:r>
            <a:r>
              <a:rPr lang="en-US" altLang="zh-CN" sz="1800" b="1" dirty="0">
                <a:sym typeface="+mn-ea"/>
              </a:rPr>
              <a:t>Rice-</a:t>
            </a:r>
            <a:r>
              <a:rPr lang="en-US" altLang="zh-CN" sz="1800" b="1" dirty="0" err="1">
                <a:sym typeface="+mn-ea"/>
              </a:rPr>
              <a:t>Golomb</a:t>
            </a:r>
            <a:r>
              <a:rPr lang="en-US" altLang="zh-CN" sz="1800" b="1" dirty="0">
                <a:sym typeface="+mn-ea"/>
              </a:rPr>
              <a:t> encoding </a:t>
            </a:r>
            <a:r>
              <a:rPr lang="en-US" altLang="zh-CN" sz="1800" dirty="0">
                <a:sym typeface="+mn-ea"/>
              </a:rPr>
              <a:t>technique </a:t>
            </a:r>
            <a:endParaRPr lang="en-US" altLang="zh-CN" sz="1800" dirty="0"/>
          </a:p>
          <a:p>
            <a:pPr lvl="1"/>
            <a:r>
              <a:rPr lang="en-US" altLang="zh-CN" sz="1800" dirty="0">
                <a:sym typeface="+mn-ea"/>
              </a:rPr>
              <a:t>Achieves </a:t>
            </a:r>
            <a:r>
              <a:rPr lang="en-US" altLang="zh-CN" sz="1800" b="1" dirty="0">
                <a:sym typeface="+mn-ea"/>
              </a:rPr>
              <a:t>high compression ratio</a:t>
            </a:r>
            <a:endParaRPr lang="en-US" altLang="zh-CN" sz="1800" b="1" dirty="0"/>
          </a:p>
          <a:p>
            <a:pPr lvl="1"/>
            <a:r>
              <a:rPr lang="en-US" altLang="zh-CN" sz="1800" b="1" dirty="0">
                <a:sym typeface="+mn-ea"/>
              </a:rPr>
              <a:t>Low complexity</a:t>
            </a:r>
            <a:r>
              <a:rPr lang="en-US" altLang="zh-CN" sz="1800" dirty="0">
                <a:sym typeface="+mn-ea"/>
              </a:rPr>
              <a:t> - minimal power and space usage</a:t>
            </a:r>
            <a:endParaRPr lang="en-US" altLang="zh-CN"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Unary encoding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Given a positive integer n, the </a:t>
            </a:r>
            <a:r>
              <a:rPr lang="en-US" altLang="zh-CN" sz="2400" b="1" dirty="0"/>
              <a:t>unary encoding</a:t>
            </a:r>
            <a:r>
              <a:rPr lang="en-US" altLang="zh-CN" sz="2400" dirty="0"/>
              <a:t> of </a:t>
            </a:r>
            <a:r>
              <a:rPr lang="en-US" altLang="zh-CN" sz="2400" b="1" dirty="0"/>
              <a:t>n</a:t>
            </a:r>
            <a:r>
              <a:rPr lang="en-US" altLang="zh-CN" sz="2400" dirty="0"/>
              <a:t> is given by </a:t>
            </a:r>
            <a:r>
              <a:rPr lang="en-US" altLang="zh-CN" sz="2400" b="1" dirty="0"/>
              <a:t>q(n) = (n or n-1) “1”s followed by 1 “0”</a:t>
            </a:r>
          </a:p>
          <a:p>
            <a:r>
              <a:rPr lang="en-US" altLang="zh-CN" sz="2400" dirty="0"/>
              <a:t>The </a:t>
            </a:r>
            <a:r>
              <a:rPr lang="en-US" altLang="zh-CN" sz="2400" b="1" dirty="0"/>
              <a:t>“0”s and “1”s are interchangeable </a:t>
            </a:r>
          </a:p>
          <a:p>
            <a:r>
              <a:rPr lang="en-US" altLang="zh-CN" sz="2400" b="1" dirty="0"/>
              <a:t>Optimally efficient </a:t>
            </a:r>
            <a:r>
              <a:rPr lang="en-US" altLang="zh-CN" sz="2400" dirty="0"/>
              <a:t>(prefix-free, unique)</a:t>
            </a:r>
          </a:p>
          <a:p>
            <a:pPr marL="0" indent="0">
              <a:buNone/>
            </a:pPr>
            <a:endParaRPr lang="en-US" altLang="zh-CN" sz="2400" dirty="0"/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2386431701"/>
              </p:ext>
            </p:extLst>
          </p:nvPr>
        </p:nvGraphicFramePr>
        <p:xfrm>
          <a:off x="1259205" y="3501390"/>
          <a:ext cx="639953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9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Unary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111110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402715" y="5877560"/>
            <a:ext cx="6048375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Source: </a:t>
            </a:r>
            <a:r>
              <a:rPr lang="en-US" altLang="zh-CN">
                <a:hlinkClick r:id="rId2" action="ppaction://hlinkfile"/>
              </a:rPr>
              <a:t>https://en-academic.com/dic.nsf/enwiki/148876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9AED-AB16-1A91-B653-6AE4774E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From </a:t>
            </a:r>
            <a:r>
              <a:rPr lang="en-US" sz="2600" b="1" dirty="0"/>
              <a:t>“Real-Time Neural Spike Detection” </a:t>
            </a:r>
            <a:r>
              <a:rPr lang="en-US" sz="2600" dirty="0"/>
              <a:t>patent</a:t>
            </a:r>
          </a:p>
        </p:txBody>
      </p:sp>
      <p:pic>
        <p:nvPicPr>
          <p:cNvPr id="5" name="Content Placeholder 4" descr="A diagram of a machine&#10;&#10;Description automatically generated">
            <a:extLst>
              <a:ext uri="{FF2B5EF4-FFF2-40B4-BE49-F238E27FC236}">
                <a16:creationId xmlns:a16="http://schemas.microsoft.com/office/drawing/2014/main" id="{FD6EC5AE-C4DB-0C1D-4581-2E3253CE3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16" y="1600200"/>
            <a:ext cx="6862168" cy="4525963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9943AB8-92AA-D645-3C90-16263E7D85BF}"/>
              </a:ext>
            </a:extLst>
          </p:cNvPr>
          <p:cNvSpPr/>
          <p:nvPr/>
        </p:nvSpPr>
        <p:spPr>
          <a:xfrm>
            <a:off x="1619672" y="2132856"/>
            <a:ext cx="1080120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92C17F-6F40-2715-FCC0-3B0F27B6B71A}"/>
              </a:ext>
            </a:extLst>
          </p:cNvPr>
          <p:cNvSpPr txBox="1"/>
          <p:nvPr/>
        </p:nvSpPr>
        <p:spPr>
          <a:xfrm>
            <a:off x="1763688" y="1681862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X: Q8.8 </a:t>
            </a:r>
            <a:r>
              <a:rPr lang="en-US" dirty="0"/>
              <a:t>encoding (8 bits integer, 8 bits fraction)</a:t>
            </a:r>
          </a:p>
        </p:txBody>
      </p:sp>
    </p:spTree>
    <p:extLst>
      <p:ext uri="{BB962C8B-B14F-4D97-AF65-F5344CB8AC3E}">
        <p14:creationId xmlns:p14="http://schemas.microsoft.com/office/powerpoint/2010/main" val="1940318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1C0E-4355-198C-500E-AE228E55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Decimal to Q8.8 Binary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91079-D3F3-0CF6-8E60-B5778BEF4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8 bits decimal (d), 8 bits fraction (f)</a:t>
            </a:r>
          </a:p>
          <a:p>
            <a:r>
              <a:rPr lang="en-US" sz="2800" dirty="0"/>
              <a:t>e.g., 12.375 = 00001100</a:t>
            </a:r>
            <a:r>
              <a:rPr lang="en-US" sz="2800" b="1" dirty="0"/>
              <a:t>.01100000</a:t>
            </a:r>
          </a:p>
          <a:p>
            <a:pPr marL="0" indent="0">
              <a:buNone/>
            </a:pPr>
            <a:r>
              <a:rPr lang="en-US" sz="2800" dirty="0"/>
              <a:t>	            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/>
              <a:t>00001100</a:t>
            </a:r>
            <a:r>
              <a:rPr lang="en-US" sz="2800" b="1" dirty="0"/>
              <a:t>01100000 </a:t>
            </a:r>
            <a:r>
              <a:rPr lang="en-US" sz="2800" dirty="0"/>
              <a:t>(</a:t>
            </a:r>
            <a:r>
              <a:rPr lang="en-US" sz="2800" b="1" dirty="0"/>
              <a:t>* 2^f</a:t>
            </a:r>
            <a:r>
              <a:rPr lang="en-US" sz="280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21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Background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/>
              <a:t>Technique for </a:t>
            </a:r>
            <a:r>
              <a:rPr lang="en-US" altLang="zh-CN" sz="2000" b="1"/>
              <a:t>transmitting and processing neural data</a:t>
            </a:r>
            <a:endParaRPr lang="en-US" altLang="zh-CN" sz="2000"/>
          </a:p>
          <a:p>
            <a:r>
              <a:rPr lang="en-US" altLang="zh-CN" sz="2000"/>
              <a:t>Gathering/transmitting data</a:t>
            </a:r>
            <a:r>
              <a:rPr lang="en-US" altLang="zh-CN" sz="2000" b="1"/>
              <a:t> as-a-whole </a:t>
            </a:r>
            <a:r>
              <a:rPr lang="en-US" altLang="zh-CN" sz="2000"/>
              <a:t>wirelessly leads to </a:t>
            </a:r>
            <a:r>
              <a:rPr lang="en-US" altLang="zh-CN" sz="2000" b="1"/>
              <a:t>excessive amount </a:t>
            </a:r>
            <a:r>
              <a:rPr lang="en-US" altLang="zh-CN" sz="2000"/>
              <a:t>of information, </a:t>
            </a:r>
            <a:r>
              <a:rPr lang="en-US" altLang="zh-CN" sz="2000" b="1"/>
              <a:t>increased latency/delay </a:t>
            </a:r>
            <a:r>
              <a:rPr lang="en-US" altLang="zh-CN" sz="2000"/>
              <a:t>of signal transmission</a:t>
            </a:r>
          </a:p>
          <a:p>
            <a:r>
              <a:rPr lang="en-US" altLang="zh-CN" sz="2000" b="1" u="sng">
                <a:solidFill>
                  <a:srgbClr val="FF0000"/>
                </a:solidFill>
              </a:rPr>
              <a:t>Data compression</a:t>
            </a:r>
            <a:r>
              <a:rPr lang="en-US" altLang="zh-CN" sz="2000" b="1"/>
              <a:t> </a:t>
            </a:r>
            <a:r>
              <a:rPr lang="en-US" altLang="zh-CN" sz="2000"/>
              <a:t>- </a:t>
            </a:r>
            <a:r>
              <a:rPr lang="en-US" altLang="zh-CN" sz="2000" b="1"/>
              <a:t>reduces size and space</a:t>
            </a:r>
            <a:r>
              <a:rPr lang="en-US" altLang="zh-CN" sz="2000"/>
              <a:t>, </a:t>
            </a:r>
            <a:r>
              <a:rPr lang="en-US" altLang="zh-CN" sz="2000" b="1"/>
              <a:t>improves system performance</a:t>
            </a:r>
          </a:p>
          <a:p>
            <a:r>
              <a:rPr lang="en-US" altLang="zh-CN" sz="2000"/>
              <a:t>Compression standards: </a:t>
            </a:r>
          </a:p>
          <a:p>
            <a:pPr lvl="1"/>
            <a:r>
              <a:rPr lang="en-US" altLang="zh-CN" sz="2000"/>
              <a:t>Image: jpg, jpeg</a:t>
            </a:r>
          </a:p>
          <a:p>
            <a:pPr lvl="1"/>
            <a:r>
              <a:rPr lang="en-US" altLang="zh-CN" sz="2000"/>
              <a:t>Audio: mp3</a:t>
            </a:r>
          </a:p>
          <a:p>
            <a:pPr lvl="1"/>
            <a:r>
              <a:rPr lang="en-US" altLang="zh-CN" sz="2000"/>
              <a:t>Video: mpeg2</a:t>
            </a:r>
          </a:p>
          <a:p>
            <a:pPr lvl="1"/>
            <a:r>
              <a:rPr lang="en-US" altLang="zh-CN" sz="2000"/>
              <a:t>Utilities: gzip, bzip2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8F37-E489-34F4-2D72-B945A7A8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Rice-</a:t>
            </a:r>
            <a:r>
              <a:rPr lang="en-US" altLang="zh-CN" dirty="0" err="1"/>
              <a:t>Golomb</a:t>
            </a:r>
            <a:r>
              <a:rPr lang="zh-CN" altLang="en-US" dirty="0"/>
              <a:t> </a:t>
            </a:r>
            <a:r>
              <a:rPr lang="en-US" altLang="zh-CN" dirty="0"/>
              <a:t>Encoding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E30B78-8F20-1500-2A16-983944A122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1800" dirty="0"/>
                  <a:t>Compute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factor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that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minimizes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total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size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each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encoded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sample</a:t>
                </a:r>
              </a:p>
              <a:p>
                <a:r>
                  <a:rPr lang="en-US" altLang="zh-CN" sz="1800" dirty="0"/>
                  <a:t>Need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high-compression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ratio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with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low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computational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cost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:r>
                  <a:rPr lang="en-US" altLang="zh-CN" sz="1800" b="1" dirty="0"/>
                  <a:t>minimal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space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and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power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usage</a:t>
                </a:r>
                <a:r>
                  <a:rPr lang="en-US" altLang="zh-CN" sz="1800" dirty="0"/>
                  <a:t>)</a:t>
                </a:r>
              </a:p>
              <a:p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computed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factor,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compute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quotient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(Q)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and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remainder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(R):</a:t>
                </a:r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𝑄𝑀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Where:</a:t>
                </a:r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=[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(</a:t>
                </a:r>
                <a:r>
                  <a:rPr lang="en-US" altLang="zh-CN" sz="1800" b="1" dirty="0"/>
                  <a:t>unary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encoding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‘1’s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+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‘0’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)</a:t>
                </a:r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𝑄𝑀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(</a:t>
                </a:r>
                <a:r>
                  <a:rPr lang="en-US" altLang="zh-CN" sz="1800" b="1" dirty="0"/>
                  <a:t>truncated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binary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encoding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encode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binary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using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bits)</a:t>
                </a:r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minimum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#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of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bits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needed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encode,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selected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maximum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magnitude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encoded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Given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Q8.8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encoding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(8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bits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integer,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8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bits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fraction)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E30B78-8F20-1500-2A16-983944A122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7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0830EFE-EA3B-DC08-3EC5-4FBB924AD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05" y="5827910"/>
            <a:ext cx="2458616" cy="329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DAFF5F-2E7A-8D63-975B-AEF5B4570790}"/>
              </a:ext>
            </a:extLst>
          </p:cNvPr>
          <p:cNvSpPr txBox="1"/>
          <p:nvPr/>
        </p:nvSpPr>
        <p:spPr>
          <a:xfrm>
            <a:off x="3025846" y="5827910"/>
            <a:ext cx="56886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For Q8.8 encoding, need m = 8 + 1 = 9 bits for encoding</a:t>
            </a:r>
          </a:p>
        </p:txBody>
      </p:sp>
    </p:spTree>
    <p:extLst>
      <p:ext uri="{BB962C8B-B14F-4D97-AF65-F5344CB8AC3E}">
        <p14:creationId xmlns:p14="http://schemas.microsoft.com/office/powerpoint/2010/main" val="916123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6: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79898" r="4101" b="8603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24817" t="76473" r="1461" b="7842"/>
          <a:stretch>
            <a:fillRect/>
          </a:stretch>
        </p:blipFill>
        <p:spPr>
          <a:xfrm>
            <a:off x="5107305" y="1557020"/>
            <a:ext cx="3968750" cy="5562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7060" y="1557020"/>
            <a:ext cx="3342640" cy="136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500" dirty="0">
                <a:sym typeface="+mn-ea"/>
              </a:rPr>
              <a:t>Transmit to </a:t>
            </a:r>
            <a:r>
              <a:rPr lang="en-US" altLang="zh-CN" sz="1500" b="1" dirty="0">
                <a:sym typeface="+mn-ea"/>
              </a:rPr>
              <a:t>external computing device, </a:t>
            </a:r>
            <a:r>
              <a:rPr lang="en-US" altLang="zh-CN" sz="1500" dirty="0">
                <a:sym typeface="+mn-ea"/>
              </a:rPr>
              <a:t>which </a:t>
            </a:r>
            <a:r>
              <a:rPr lang="en-US" altLang="zh-CN" sz="1500" b="1" dirty="0">
                <a:sym typeface="+mn-ea"/>
              </a:rPr>
              <a:t>decodes signal (reverse process above)</a:t>
            </a:r>
            <a:endParaRPr lang="en-US" altLang="zh-CN" sz="1500" dirty="0"/>
          </a:p>
          <a:p>
            <a:endParaRPr lang="en-US" altLang="zh-CN" sz="1500" dirty="0"/>
          </a:p>
          <a:p>
            <a:r>
              <a:rPr lang="en-US" altLang="zh-CN" sz="1500" dirty="0"/>
              <a:t>Can transmit via </a:t>
            </a:r>
            <a:r>
              <a:rPr lang="en-US" altLang="zh-CN" sz="1500" b="1" dirty="0" err="1"/>
              <a:t>bluetooth</a:t>
            </a:r>
            <a:r>
              <a:rPr lang="en-US" altLang="zh-CN" sz="15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4033F-8BB2-31D8-9B5C-575873D80D5C}"/>
              </a:ext>
            </a:extLst>
          </p:cNvPr>
          <p:cNvSpPr txBox="1"/>
          <p:nvPr/>
        </p:nvSpPr>
        <p:spPr>
          <a:xfrm>
            <a:off x="638389" y="3494706"/>
            <a:ext cx="669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Bitstream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‘00’</a:t>
            </a:r>
            <a:r>
              <a:rPr lang="zh-CN" altLang="en-US" dirty="0"/>
              <a:t> </a:t>
            </a:r>
            <a:r>
              <a:rPr lang="en-US" altLang="zh-CN" dirty="0"/>
              <a:t>(lossless)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Encoded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(unary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binary)</a:t>
            </a:r>
            <a:r>
              <a:rPr lang="zh-CN" altLang="en-US" dirty="0"/>
              <a:t>  </a:t>
            </a:r>
            <a:endParaRPr lang="en-US" dirty="0"/>
          </a:p>
        </p:txBody>
      </p:sp>
      <p:pic>
        <p:nvPicPr>
          <p:cNvPr id="13" name="Picture 12" descr="A number of black numbers&#10;&#10;Description automatically generated with medium confidence">
            <a:extLst>
              <a:ext uri="{FF2B5EF4-FFF2-40B4-BE49-F238E27FC236}">
                <a16:creationId xmlns:a16="http://schemas.microsoft.com/office/drawing/2014/main" id="{D35CC874-3CC2-97A3-0307-A1043BBB2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9" y="3885294"/>
            <a:ext cx="7772400" cy="141568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87DF-9878-A51C-BB68-92198E095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Reconstruction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9D807-6F2C-4EB2-1FB4-24F45E0FDE6C}"/>
              </a:ext>
            </a:extLst>
          </p:cNvPr>
          <p:cNvSpPr txBox="1"/>
          <p:nvPr/>
        </p:nvSpPr>
        <p:spPr>
          <a:xfrm>
            <a:off x="1835696" y="4725144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(from step 4; left) vs decoded signals (right)</a:t>
            </a:r>
          </a:p>
        </p:txBody>
      </p:sp>
      <p:pic>
        <p:nvPicPr>
          <p:cNvPr id="12" name="Content Placeholder 11" descr="A graph showing the results of a sample&#10;&#10;Description automatically generated with medium confidence">
            <a:extLst>
              <a:ext uri="{FF2B5EF4-FFF2-40B4-BE49-F238E27FC236}">
                <a16:creationId xmlns:a16="http://schemas.microsoft.com/office/drawing/2014/main" id="{AE38F89E-DA6A-43B7-4215-82E6E4389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2" y="1577068"/>
            <a:ext cx="4466758" cy="3066369"/>
          </a:xfrm>
        </p:spPr>
      </p:pic>
      <p:pic>
        <p:nvPicPr>
          <p:cNvPr id="14" name="Picture 13" descr="A graph showing a line of values&#10;&#10;Description automatically generated with medium confidence">
            <a:extLst>
              <a:ext uri="{FF2B5EF4-FFF2-40B4-BE49-F238E27FC236}">
                <a16:creationId xmlns:a16="http://schemas.microsoft.com/office/drawing/2014/main" id="{97C51BA9-7334-8CF6-8C4E-E67731FFF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710" y="1577069"/>
            <a:ext cx="4368051" cy="299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3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FE3E-05E6-8DBD-849E-0C32213D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Lossless: Compression Ratio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60ECFC-5DA5-23AE-4520-78F4C0A86172}"/>
              </a:ext>
            </a:extLst>
          </p:cNvPr>
          <p:cNvSpPr txBox="1"/>
          <p:nvPr/>
        </p:nvSpPr>
        <p:spPr>
          <a:xfrm>
            <a:off x="688083" y="2737024"/>
            <a:ext cx="49685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Expected</a:t>
            </a:r>
            <a:r>
              <a:rPr lang="zh-CN" altLang="en-US" sz="1500" dirty="0"/>
              <a:t> </a:t>
            </a:r>
            <a:r>
              <a:rPr lang="en-US" altLang="zh-CN" sz="1500" dirty="0"/>
              <a:t>compression</a:t>
            </a:r>
            <a:r>
              <a:rPr lang="zh-CN" altLang="en-US" sz="1500" dirty="0"/>
              <a:t> </a:t>
            </a:r>
            <a:r>
              <a:rPr lang="en-US" altLang="zh-CN" sz="1500" dirty="0"/>
              <a:t>ratio:</a:t>
            </a:r>
            <a:r>
              <a:rPr lang="zh-CN" altLang="en-US" sz="1500" dirty="0"/>
              <a:t> </a:t>
            </a:r>
            <a:r>
              <a:rPr lang="en-US" altLang="zh-CN" sz="1500" dirty="0"/>
              <a:t>approximately</a:t>
            </a:r>
            <a:r>
              <a:rPr lang="zh-CN" altLang="en-US" sz="1500" dirty="0"/>
              <a:t> </a:t>
            </a:r>
            <a:r>
              <a:rPr lang="en-US" altLang="zh-CN" sz="1500" b="1" dirty="0"/>
              <a:t>3:1</a:t>
            </a:r>
            <a:endParaRPr lang="en-US" sz="1500" b="1" dirty="0"/>
          </a:p>
        </p:txBody>
      </p:sp>
      <p:pic>
        <p:nvPicPr>
          <p:cNvPr id="7" name="Picture 6" descr="A close up of a letter&#10;&#10;Description automatically generated">
            <a:extLst>
              <a:ext uri="{FF2B5EF4-FFF2-40B4-BE49-F238E27FC236}">
                <a16:creationId xmlns:a16="http://schemas.microsoft.com/office/drawing/2014/main" id="{56C9BD34-189D-941D-D135-14EC89BD4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83" y="2341936"/>
            <a:ext cx="2857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0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Lossy </a:t>
            </a:r>
            <a:r>
              <a:rPr lang="en-US" altLang="zh-CN"/>
              <a:t>compression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690745" cy="4526280"/>
          </a:xfrm>
        </p:spPr>
        <p:txBody>
          <a:bodyPr/>
          <a:lstStyle/>
          <a:p>
            <a:r>
              <a:rPr lang="en-US" altLang="zh-CN" sz="2000" b="1">
                <a:solidFill>
                  <a:srgbClr val="FF0000"/>
                </a:solidFill>
              </a:rPr>
              <a:t>May lose some original data</a:t>
            </a:r>
            <a:r>
              <a:rPr lang="en-US" altLang="zh-CN" sz="2000"/>
              <a:t> (as long as it does not affect the user)</a:t>
            </a:r>
          </a:p>
          <a:p>
            <a:r>
              <a:rPr lang="en-US" altLang="zh-CN" sz="2000" b="1">
                <a:solidFill>
                  <a:srgbClr val="FF0000"/>
                </a:solidFill>
              </a:rPr>
              <a:t>Quantized wavelet transforms</a:t>
            </a:r>
          </a:p>
          <a:p>
            <a:r>
              <a:rPr lang="en-US" altLang="zh-CN" sz="2000"/>
              <a:t>e.g. mp3, jpeg</a:t>
            </a:r>
          </a:p>
        </p:txBody>
      </p:sp>
      <p:pic>
        <p:nvPicPr>
          <p:cNvPr id="4" name="图片 3" descr="截图202403151834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45" y="1340485"/>
            <a:ext cx="3942080" cy="4622800"/>
          </a:xfrm>
          <a:prstGeom prst="rect">
            <a:avLst/>
          </a:prstGeom>
        </p:spPr>
      </p:pic>
      <p:pic>
        <p:nvPicPr>
          <p:cNvPr id="5" name="图片 4" descr="Lossy-vs-Lossless-334x425"/>
          <p:cNvPicPr>
            <a:picLocks noChangeAspect="1"/>
          </p:cNvPicPr>
          <p:nvPr/>
        </p:nvPicPr>
        <p:blipFill>
          <a:blip r:embed="rId3"/>
          <a:srcRect t="49804"/>
          <a:stretch>
            <a:fillRect/>
          </a:stretch>
        </p:blipFill>
        <p:spPr>
          <a:xfrm>
            <a:off x="467360" y="3284855"/>
            <a:ext cx="4766945" cy="30441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1: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9734" r="4101" b="78767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08015" y="1520190"/>
            <a:ext cx="3025775" cy="1351915"/>
            <a:chOff x="1417" y="2565"/>
            <a:chExt cx="12133" cy="5103"/>
          </a:xfrm>
        </p:grpSpPr>
        <p:pic>
          <p:nvPicPr>
            <p:cNvPr id="5" name="图片 4" descr="截图20240315183436"/>
            <p:cNvPicPr>
              <a:picLocks noChangeAspect="1"/>
            </p:cNvPicPr>
            <p:nvPr/>
          </p:nvPicPr>
          <p:blipFill>
            <a:blip r:embed="rId3"/>
            <a:srcRect l="6023" t="15452" r="74888" b="42167"/>
            <a:stretch>
              <a:fillRect/>
            </a:stretch>
          </p:blipFill>
          <p:spPr>
            <a:xfrm>
              <a:off x="1417" y="2678"/>
              <a:ext cx="3061" cy="4990"/>
            </a:xfrm>
            <a:prstGeom prst="rect">
              <a:avLst/>
            </a:prstGeom>
          </p:spPr>
        </p:pic>
        <p:pic>
          <p:nvPicPr>
            <p:cNvPr id="6" name="图片 5" descr="截图20240315183436"/>
            <p:cNvPicPr>
              <a:picLocks noChangeAspect="1"/>
            </p:cNvPicPr>
            <p:nvPr/>
          </p:nvPicPr>
          <p:blipFill>
            <a:blip r:embed="rId3"/>
            <a:srcRect l="24750" t="14450" r="18675" b="62432"/>
            <a:stretch>
              <a:fillRect/>
            </a:stretch>
          </p:blipFill>
          <p:spPr>
            <a:xfrm>
              <a:off x="4478" y="2565"/>
              <a:ext cx="9072" cy="2722"/>
            </a:xfrm>
            <a:prstGeom prst="rect">
              <a:avLst/>
            </a:prstGeom>
          </p:spPr>
        </p:pic>
      </p:grpSp>
      <p:pic>
        <p:nvPicPr>
          <p:cNvPr id="10" name="图片 9" descr="v2-c5bcaaaac023ec9ce331edf9e6ad7796_r"/>
          <p:cNvPicPr>
            <a:picLocks noChangeAspect="1"/>
          </p:cNvPicPr>
          <p:nvPr/>
        </p:nvPicPr>
        <p:blipFill>
          <a:blip r:embed="rId4"/>
          <a:srcRect l="4249" t="8447" r="48988" b="28119"/>
          <a:stretch>
            <a:fillRect/>
          </a:stretch>
        </p:blipFill>
        <p:spPr>
          <a:xfrm>
            <a:off x="611505" y="3068960"/>
            <a:ext cx="2376170" cy="216027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618865" y="4076705"/>
            <a:ext cx="648335" cy="4318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659C1899-A717-7ED9-B528-72A88097E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95" y="3078844"/>
            <a:ext cx="3960495" cy="217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34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2: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22820" r="4101" b="65681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44171" t="35856" r="41838" b="54705"/>
          <a:stretch>
            <a:fillRect/>
          </a:stretch>
        </p:blipFill>
        <p:spPr>
          <a:xfrm>
            <a:off x="7236460" y="1484630"/>
            <a:ext cx="1581785" cy="79184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00684" y="1557020"/>
            <a:ext cx="2659147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b="1" dirty="0"/>
              <a:t>Neural</a:t>
            </a:r>
            <a:r>
              <a:rPr lang="zh-CN" altLang="en-US" b="1" dirty="0"/>
              <a:t> </a:t>
            </a:r>
            <a:r>
              <a:rPr lang="en-US" altLang="zh-CN" b="1" dirty="0"/>
              <a:t>Spikes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b="1" dirty="0"/>
              <a:t>spike-snippets</a:t>
            </a:r>
            <a:r>
              <a:rPr lang="zh-CN" altLang="en-US" b="1" dirty="0"/>
              <a:t> </a:t>
            </a:r>
            <a:r>
              <a:rPr lang="en-US" altLang="zh-CN" b="1" dirty="0"/>
              <a:t>mode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revolve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b="1" dirty="0"/>
              <a:t>spikes</a:t>
            </a:r>
          </a:p>
        </p:txBody>
      </p:sp>
      <p:pic>
        <p:nvPicPr>
          <p:cNvPr id="10" name="Picture 9" descr="A blue and red line graph&#10;&#10;Description automatically generated">
            <a:extLst>
              <a:ext uri="{FF2B5EF4-FFF2-40B4-BE49-F238E27FC236}">
                <a16:creationId xmlns:a16="http://schemas.microsoft.com/office/drawing/2014/main" id="{4312CC46-F148-9DF1-C610-B15BCC589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46655"/>
            <a:ext cx="3896338" cy="2418899"/>
          </a:xfrm>
          <a:prstGeom prst="rect">
            <a:avLst/>
          </a:prstGeom>
        </p:spPr>
      </p:pic>
      <p:pic>
        <p:nvPicPr>
          <p:cNvPr id="12" name="Picture 11" descr="A graph of a signal&#10;&#10;Description automatically generated">
            <a:extLst>
              <a:ext uri="{FF2B5EF4-FFF2-40B4-BE49-F238E27FC236}">
                <a16:creationId xmlns:a16="http://schemas.microsoft.com/office/drawing/2014/main" id="{FCF92D5D-942F-47BE-FB34-40C9CC3B0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53" y="3546655"/>
            <a:ext cx="4521627" cy="252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75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2: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22820" r="4101" b="65681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44171" t="35856" r="41838" b="54705"/>
          <a:stretch>
            <a:fillRect/>
          </a:stretch>
        </p:blipFill>
        <p:spPr>
          <a:xfrm>
            <a:off x="7236460" y="1484630"/>
            <a:ext cx="1581785" cy="79184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00684" y="1557020"/>
            <a:ext cx="2659147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3. Out of the </a:t>
            </a:r>
            <a:r>
              <a:rPr lang="en-US" altLang="zh-CN" b="1" dirty="0"/>
              <a:t>spike-snippets</a:t>
            </a:r>
            <a:r>
              <a:rPr lang="en-US" altLang="zh-CN" dirty="0"/>
              <a:t>, </a:t>
            </a:r>
            <a:r>
              <a:rPr lang="en-US" altLang="zh-CN" b="1" dirty="0"/>
              <a:t>ONLY</a:t>
            </a:r>
            <a:r>
              <a:rPr lang="en-US" altLang="zh-CN" dirty="0"/>
              <a:t> </a:t>
            </a:r>
            <a:r>
              <a:rPr lang="en-US" altLang="zh-CN" b="1" dirty="0"/>
              <a:t>pick</a:t>
            </a:r>
            <a:r>
              <a:rPr lang="en-US" altLang="zh-CN" dirty="0"/>
              <a:t> the signals</a:t>
            </a:r>
            <a:r>
              <a:rPr lang="en-US" altLang="zh-CN" b="1" dirty="0"/>
              <a:t> revolving around spikes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89F147-2E99-872F-B9F9-6C9166E7D6AD}"/>
              </a:ext>
            </a:extLst>
          </p:cNvPr>
          <p:cNvSpPr txBox="1"/>
          <p:nvPr/>
        </p:nvSpPr>
        <p:spPr>
          <a:xfrm>
            <a:off x="4627378" y="558924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like wavelets, eh?</a:t>
            </a:r>
          </a:p>
        </p:txBody>
      </p:sp>
      <p:pic>
        <p:nvPicPr>
          <p:cNvPr id="11" name="Picture 10" descr="A graph showing a signal&#10;&#10;Description automatically generated">
            <a:extLst>
              <a:ext uri="{FF2B5EF4-FFF2-40B4-BE49-F238E27FC236}">
                <a16:creationId xmlns:a16="http://schemas.microsoft.com/office/drawing/2014/main" id="{5CAB47D5-2899-17FC-3431-B52C153CD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454" y="2786447"/>
            <a:ext cx="4534898" cy="27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27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3: </a:t>
            </a:r>
            <a:endParaRPr lang="zh-CN" altLang="en-US"/>
          </a:p>
        </p:txBody>
      </p:sp>
      <p:pic>
        <p:nvPicPr>
          <p:cNvPr id="6" name="图片 5" descr="截图20240315183454"/>
          <p:cNvPicPr>
            <a:picLocks noChangeAspect="1"/>
          </p:cNvPicPr>
          <p:nvPr/>
        </p:nvPicPr>
        <p:blipFill>
          <a:blip r:embed="rId3"/>
          <a:srcRect l="7546" t="42931" r="6613" b="44610"/>
          <a:stretch>
            <a:fillRect/>
          </a:stretch>
        </p:blipFill>
        <p:spPr>
          <a:xfrm>
            <a:off x="2771775" y="404495"/>
            <a:ext cx="4909820" cy="835660"/>
          </a:xfrm>
          <a:prstGeom prst="rect">
            <a:avLst/>
          </a:prstGeom>
        </p:spPr>
      </p:pic>
      <p:pic>
        <p:nvPicPr>
          <p:cNvPr id="8" name="图片 7" descr="FIG 4"/>
          <p:cNvPicPr>
            <a:picLocks noChangeAspect="1"/>
          </p:cNvPicPr>
          <p:nvPr/>
        </p:nvPicPr>
        <p:blipFill>
          <a:blip r:embed="rId4"/>
          <a:srcRect l="43312" t="51494" r="40765" b="39059"/>
          <a:stretch>
            <a:fillRect/>
          </a:stretch>
        </p:blipFill>
        <p:spPr>
          <a:xfrm>
            <a:off x="7164262" y="1021398"/>
            <a:ext cx="1800225" cy="7924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9513" y="1628800"/>
            <a:ext cx="3312367" cy="30469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Decompose </a:t>
            </a:r>
            <a:r>
              <a:rPr lang="en-US" altLang="zh-CN" sz="1600" b="1" dirty="0"/>
              <a:t>original spike-snippets </a:t>
            </a:r>
            <a:r>
              <a:rPr lang="en-US" altLang="zh-CN" sz="1600" dirty="0"/>
              <a:t>signal into </a:t>
            </a:r>
            <a:r>
              <a:rPr lang="en-US" altLang="zh-CN" sz="1600" b="1" dirty="0"/>
              <a:t>individual wavelet components </a:t>
            </a:r>
            <a:r>
              <a:rPr lang="en-US" altLang="zh-CN" sz="1600" dirty="0"/>
              <a:t>(</a:t>
            </a:r>
            <a:r>
              <a:rPr lang="en-US" altLang="zh-CN" sz="1600" b="1" dirty="0"/>
              <a:t>approximation</a:t>
            </a:r>
            <a:r>
              <a:rPr lang="en-US" altLang="zh-CN" sz="1600" dirty="0"/>
              <a:t> &amp; </a:t>
            </a:r>
            <a:r>
              <a:rPr lang="en-US" altLang="zh-CN" sz="1600" b="1" dirty="0"/>
              <a:t>detail coefficients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Can use </a:t>
            </a:r>
            <a:r>
              <a:rPr lang="en-US" altLang="zh-CN" sz="1600" b="1" dirty="0"/>
              <a:t>Biorthogonal 2.2 (Bior 2.2)</a:t>
            </a:r>
            <a:r>
              <a:rPr lang="en-US" altLang="zh-CN" sz="1600" dirty="0"/>
              <a:t>, </a:t>
            </a:r>
            <a:r>
              <a:rPr lang="en-US" altLang="zh-CN" sz="1600" b="1" dirty="0" err="1"/>
              <a:t>Haar</a:t>
            </a:r>
            <a:r>
              <a:rPr lang="en-US" altLang="zh-CN" sz="1600" b="1" dirty="0"/>
              <a:t> transform</a:t>
            </a:r>
            <a:r>
              <a:rPr lang="en-US" altLang="zh-CN" sz="1600" dirty="0"/>
              <a:t>, sliding discrete Fourier transform (sliding DFT), </a:t>
            </a:r>
            <a:r>
              <a:rPr lang="en-US" altLang="zh-CN" sz="1600" dirty="0" err="1"/>
              <a:t>Goertzel</a:t>
            </a:r>
            <a:r>
              <a:rPr lang="en-US" altLang="zh-CN" sz="1600" dirty="0"/>
              <a:t> algorithm, sliding </a:t>
            </a:r>
            <a:r>
              <a:rPr lang="en-US" altLang="zh-CN" sz="1600" dirty="0" err="1"/>
              <a:t>Goertzel</a:t>
            </a:r>
            <a:r>
              <a:rPr lang="en-US" altLang="zh-CN" sz="1600" dirty="0"/>
              <a:t> algorithm. </a:t>
            </a:r>
          </a:p>
        </p:txBody>
      </p:sp>
      <p:pic>
        <p:nvPicPr>
          <p:cNvPr id="14" name="Picture 13" descr="A graph showing a signal&#10;&#10;Description automatically generated">
            <a:extLst>
              <a:ext uri="{FF2B5EF4-FFF2-40B4-BE49-F238E27FC236}">
                <a16:creationId xmlns:a16="http://schemas.microsoft.com/office/drawing/2014/main" id="{166F3A11-6EA5-B7E5-90FA-F058B2657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055" y="1869493"/>
            <a:ext cx="2628817" cy="1615122"/>
          </a:xfrm>
          <a:prstGeom prst="rect">
            <a:avLst/>
          </a:prstGeom>
        </p:spPr>
      </p:pic>
      <p:pic>
        <p:nvPicPr>
          <p:cNvPr id="15" name="Picture 14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3296DF38-4F92-B938-FF89-87FDA75C8C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5" t="50872" r="25977" b="98"/>
          <a:stretch/>
        </p:blipFill>
        <p:spPr>
          <a:xfrm>
            <a:off x="3045084" y="4817503"/>
            <a:ext cx="2386314" cy="1853858"/>
          </a:xfrm>
          <a:prstGeom prst="rect">
            <a:avLst/>
          </a:prstGeom>
        </p:spPr>
      </p:pic>
      <p:grpSp>
        <p:nvGrpSpPr>
          <p:cNvPr id="16" name="组合 17">
            <a:extLst>
              <a:ext uri="{FF2B5EF4-FFF2-40B4-BE49-F238E27FC236}">
                <a16:creationId xmlns:a16="http://schemas.microsoft.com/office/drawing/2014/main" id="{06611BD1-3932-3BC1-C1FE-D338DF4DC0B0}"/>
              </a:ext>
            </a:extLst>
          </p:cNvPr>
          <p:cNvGrpSpPr/>
          <p:nvPr/>
        </p:nvGrpSpPr>
        <p:grpSpPr>
          <a:xfrm>
            <a:off x="5629654" y="3690003"/>
            <a:ext cx="2970406" cy="1971570"/>
            <a:chOff x="10888" y="5201"/>
            <a:chExt cx="7644" cy="5208"/>
          </a:xfrm>
        </p:grpSpPr>
        <p:pic>
          <p:nvPicPr>
            <p:cNvPr id="17" name="内容占位符 3">
              <a:extLst>
                <a:ext uri="{FF2B5EF4-FFF2-40B4-BE49-F238E27FC236}">
                  <a16:creationId xmlns:a16="http://schemas.microsoft.com/office/drawing/2014/main" id="{31181F0E-9EFF-E4C9-966C-517E60C17D8A}"/>
                </a:ext>
              </a:extLst>
            </p:cNvPr>
            <p:cNvPicPr>
              <a:picLocks noGrp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7" t="3470" r="1751" b="9124"/>
            <a:stretch>
              <a:fillRect/>
            </a:stretch>
          </p:blipFill>
          <p:spPr>
            <a:xfrm>
              <a:off x="10888" y="5201"/>
              <a:ext cx="7645" cy="5209"/>
            </a:xfrm>
            <a:prstGeom prst="rect">
              <a:avLst/>
            </a:prstGeom>
          </p:spPr>
        </p:pic>
        <p:cxnSp>
          <p:nvCxnSpPr>
            <p:cNvPr id="18" name="直接连接符 6">
              <a:extLst>
                <a:ext uri="{FF2B5EF4-FFF2-40B4-BE49-F238E27FC236}">
                  <a16:creationId xmlns:a16="http://schemas.microsoft.com/office/drawing/2014/main" id="{6589918F-1032-265F-5E16-EB21A656F6EB}"/>
                </a:ext>
              </a:extLst>
            </p:cNvPr>
            <p:cNvCxnSpPr/>
            <p:nvPr/>
          </p:nvCxnSpPr>
          <p:spPr>
            <a:xfrm>
              <a:off x="12077" y="6698"/>
              <a:ext cx="2353" cy="1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" name="直接连接符 7">
              <a:extLst>
                <a:ext uri="{FF2B5EF4-FFF2-40B4-BE49-F238E27FC236}">
                  <a16:creationId xmlns:a16="http://schemas.microsoft.com/office/drawing/2014/main" id="{1F31B5CF-0F06-EEB5-13EE-B9C121607C2B}"/>
                </a:ext>
              </a:extLst>
            </p:cNvPr>
            <p:cNvCxnSpPr/>
            <p:nvPr/>
          </p:nvCxnSpPr>
          <p:spPr>
            <a:xfrm flipH="1">
              <a:off x="14409" y="6308"/>
              <a:ext cx="291" cy="39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0" name="直接连接符 9">
              <a:extLst>
                <a:ext uri="{FF2B5EF4-FFF2-40B4-BE49-F238E27FC236}">
                  <a16:creationId xmlns:a16="http://schemas.microsoft.com/office/drawing/2014/main" id="{C5FAB8D8-D778-1CD0-B456-4C1B706E1BD2}"/>
                </a:ext>
              </a:extLst>
            </p:cNvPr>
            <p:cNvCxnSpPr/>
            <p:nvPr/>
          </p:nvCxnSpPr>
          <p:spPr>
            <a:xfrm flipH="1" flipV="1">
              <a:off x="14834" y="6836"/>
              <a:ext cx="205" cy="25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1" name="直接连接符 10">
              <a:extLst>
                <a:ext uri="{FF2B5EF4-FFF2-40B4-BE49-F238E27FC236}">
                  <a16:creationId xmlns:a16="http://schemas.microsoft.com/office/drawing/2014/main" id="{E020A028-E547-7CB4-6503-DDDC013EDF25}"/>
                </a:ext>
              </a:extLst>
            </p:cNvPr>
            <p:cNvCxnSpPr/>
            <p:nvPr/>
          </p:nvCxnSpPr>
          <p:spPr>
            <a:xfrm>
              <a:off x="14714" y="6295"/>
              <a:ext cx="125" cy="5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" name="直接连接符 12">
              <a:extLst>
                <a:ext uri="{FF2B5EF4-FFF2-40B4-BE49-F238E27FC236}">
                  <a16:creationId xmlns:a16="http://schemas.microsoft.com/office/drawing/2014/main" id="{FDA495E5-05B5-50EE-19B1-977C75A8F89A}"/>
                </a:ext>
              </a:extLst>
            </p:cNvPr>
            <p:cNvCxnSpPr/>
            <p:nvPr/>
          </p:nvCxnSpPr>
          <p:spPr>
            <a:xfrm flipV="1">
              <a:off x="15178" y="6243"/>
              <a:ext cx="383" cy="2948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" name="直接连接符 13">
              <a:extLst>
                <a:ext uri="{FF2B5EF4-FFF2-40B4-BE49-F238E27FC236}">
                  <a16:creationId xmlns:a16="http://schemas.microsoft.com/office/drawing/2014/main" id="{52946EA8-22C9-95E8-C1CD-B83AA3A11B46}"/>
                </a:ext>
              </a:extLst>
            </p:cNvPr>
            <p:cNvCxnSpPr/>
            <p:nvPr/>
          </p:nvCxnSpPr>
          <p:spPr>
            <a:xfrm flipV="1">
              <a:off x="15073" y="9146"/>
              <a:ext cx="120" cy="275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" name="直接连接符 14">
              <a:extLst>
                <a:ext uri="{FF2B5EF4-FFF2-40B4-BE49-F238E27FC236}">
                  <a16:creationId xmlns:a16="http://schemas.microsoft.com/office/drawing/2014/main" id="{93500061-1298-72D6-8BB4-5D185588CFF9}"/>
                </a:ext>
              </a:extLst>
            </p:cNvPr>
            <p:cNvCxnSpPr/>
            <p:nvPr/>
          </p:nvCxnSpPr>
          <p:spPr>
            <a:xfrm flipV="1">
              <a:off x="15561" y="5666"/>
              <a:ext cx="138" cy="577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" name="直接连接符 15">
              <a:extLst>
                <a:ext uri="{FF2B5EF4-FFF2-40B4-BE49-F238E27FC236}">
                  <a16:creationId xmlns:a16="http://schemas.microsoft.com/office/drawing/2014/main" id="{A834CAD3-EAD2-F673-683B-BC7E7137BFC8}"/>
                </a:ext>
              </a:extLst>
            </p:cNvPr>
            <p:cNvCxnSpPr/>
            <p:nvPr/>
          </p:nvCxnSpPr>
          <p:spPr>
            <a:xfrm flipV="1">
              <a:off x="15698" y="5538"/>
              <a:ext cx="115" cy="137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86F0-22C1-9715-397F-EBEF2E152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Fast Fourier Transforms: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12FE1-6354-8AB8-4BCF-185E065C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Fast Fourier Transforms (FFTs) are expressed by: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Cannot</a:t>
            </a:r>
            <a:r>
              <a:rPr lang="en-US" sz="2000" dirty="0"/>
              <a:t> capture </a:t>
            </a:r>
            <a:r>
              <a:rPr lang="en-US" sz="2000" b="1" dirty="0"/>
              <a:t>non-stationary </a:t>
            </a:r>
            <a:r>
              <a:rPr lang="en-US" sz="2000" dirty="0"/>
              <a:t>signals effectively (</a:t>
            </a:r>
            <a:r>
              <a:rPr lang="en-US" sz="2000" b="1" dirty="0"/>
              <a:t>every position </a:t>
            </a:r>
            <a:r>
              <a:rPr lang="en-US" sz="2000" dirty="0"/>
              <a:t>is </a:t>
            </a:r>
            <a:r>
              <a:rPr lang="en-US" sz="2000" b="1" dirty="0"/>
              <a:t>treated equally</a:t>
            </a:r>
            <a:r>
              <a:rPr lang="en-US" sz="2000" dirty="0"/>
              <a:t>) </a:t>
            </a:r>
          </a:p>
          <a:p>
            <a:r>
              <a:rPr lang="en-US" altLang="zh-CN" sz="2000" dirty="0"/>
              <a:t>After</a:t>
            </a:r>
            <a:r>
              <a:rPr lang="zh-CN" altLang="en-US" sz="2000" dirty="0"/>
              <a:t> </a:t>
            </a:r>
            <a:r>
              <a:rPr lang="en-US" altLang="zh-CN" sz="2000" dirty="0"/>
              <a:t>integration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frequency</a:t>
            </a:r>
            <a:r>
              <a:rPr lang="zh-CN" altLang="en-US" sz="2000" dirty="0"/>
              <a:t> </a:t>
            </a:r>
            <a:r>
              <a:rPr lang="en-US" altLang="zh-CN" sz="2000" dirty="0"/>
              <a:t>domain</a:t>
            </a:r>
            <a:r>
              <a:rPr lang="zh-CN" altLang="en-US" sz="2000" dirty="0"/>
              <a:t> </a:t>
            </a:r>
            <a:r>
              <a:rPr lang="en-US" altLang="zh-CN" sz="2000" dirty="0"/>
              <a:t>does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contain</a:t>
            </a:r>
            <a:r>
              <a:rPr lang="zh-CN" altLang="en-US" sz="2000" dirty="0"/>
              <a:t> </a:t>
            </a:r>
            <a:r>
              <a:rPr lang="en-US" altLang="zh-CN" sz="2000" dirty="0"/>
              <a:t>time</a:t>
            </a:r>
            <a:r>
              <a:rPr lang="zh-CN" altLang="en-US" sz="2000" dirty="0"/>
              <a:t> </a:t>
            </a:r>
            <a:r>
              <a:rPr lang="en-US" altLang="zh-CN" sz="2000" dirty="0"/>
              <a:t>information</a:t>
            </a:r>
          </a:p>
          <a:p>
            <a:r>
              <a:rPr lang="en-US" altLang="zh-CN" sz="2000" b="1" dirty="0"/>
              <a:t>Filtering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zh-CN" sz="2000" dirty="0"/>
              <a:t>FFT</a:t>
            </a:r>
            <a:r>
              <a:rPr lang="zh-CN" altLang="en-US" sz="2000" dirty="0"/>
              <a:t> </a:t>
            </a:r>
            <a:r>
              <a:rPr lang="en-US" altLang="zh-CN" sz="2000" b="1" dirty="0"/>
              <a:t>ineffective</a:t>
            </a:r>
            <a:r>
              <a:rPr lang="zh-CN" altLang="en-US" sz="2000" dirty="0"/>
              <a:t> </a:t>
            </a:r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b="1" dirty="0"/>
              <a:t>signal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noise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are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mixed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together</a:t>
            </a:r>
            <a:r>
              <a:rPr lang="zh-CN" altLang="en-US" sz="2000" b="1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FFT</a:t>
            </a:r>
            <a:r>
              <a:rPr lang="zh-CN" altLang="en-US" sz="2000" dirty="0"/>
              <a:t> </a:t>
            </a:r>
            <a:r>
              <a:rPr lang="en-US" altLang="zh-CN" sz="2000" dirty="0"/>
              <a:t>relies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signal</a:t>
            </a:r>
            <a:r>
              <a:rPr lang="zh-CN" altLang="en-US" sz="2000" dirty="0"/>
              <a:t> </a:t>
            </a:r>
            <a:r>
              <a:rPr lang="en-US" altLang="zh-CN" sz="2000" dirty="0"/>
              <a:t>&amp;</a:t>
            </a:r>
            <a:r>
              <a:rPr lang="zh-CN" altLang="en-US" sz="2000" dirty="0"/>
              <a:t> </a:t>
            </a:r>
            <a:r>
              <a:rPr lang="en-US" altLang="zh-CN" sz="2000" dirty="0"/>
              <a:t>noise</a:t>
            </a:r>
            <a:r>
              <a:rPr lang="zh-CN" altLang="en-US" sz="2000" dirty="0"/>
              <a:t> </a:t>
            </a:r>
            <a:r>
              <a:rPr lang="en-US" altLang="zh-CN" sz="2000" dirty="0"/>
              <a:t>separation</a:t>
            </a:r>
            <a:endParaRPr lang="en-US" sz="2000" dirty="0"/>
          </a:p>
          <a:p>
            <a:r>
              <a:rPr lang="en-US" altLang="zh-CN" sz="2000" b="1" dirty="0"/>
              <a:t>Short-term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FFT</a:t>
            </a:r>
            <a:r>
              <a:rPr lang="zh-CN" altLang="en-US" sz="2000" b="1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b="1" dirty="0"/>
              <a:t>fixed</a:t>
            </a:r>
            <a:r>
              <a:rPr lang="zh-CN" altLang="en-US" sz="2000" dirty="0"/>
              <a:t> </a:t>
            </a:r>
            <a:r>
              <a:rPr lang="en-US" altLang="zh-CN" sz="2000" dirty="0"/>
              <a:t>window</a:t>
            </a:r>
            <a:r>
              <a:rPr lang="zh-CN" altLang="en-US" sz="2000" dirty="0"/>
              <a:t> </a:t>
            </a:r>
            <a:r>
              <a:rPr lang="en-US" altLang="zh-CN" sz="2000" dirty="0"/>
              <a:t>length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What</a:t>
            </a:r>
            <a:r>
              <a:rPr lang="zh-CN" altLang="en-US" sz="2000" dirty="0"/>
              <a:t> </a:t>
            </a:r>
            <a:r>
              <a:rPr lang="en-US" altLang="zh-CN" sz="2000" dirty="0"/>
              <a:t>if…we</a:t>
            </a:r>
            <a:r>
              <a:rPr lang="zh-CN" altLang="en-US" sz="2000" dirty="0"/>
              <a:t> </a:t>
            </a:r>
            <a:r>
              <a:rPr lang="en-US" altLang="zh-CN" sz="2000" dirty="0"/>
              <a:t>want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b="1" i="1" dirty="0"/>
              <a:t>variable</a:t>
            </a:r>
            <a:r>
              <a:rPr lang="zh-CN" altLang="en-US" sz="2000" dirty="0"/>
              <a:t> </a:t>
            </a:r>
            <a:r>
              <a:rPr lang="en-US" altLang="zh-CN" sz="2000" dirty="0"/>
              <a:t>window</a:t>
            </a:r>
            <a:r>
              <a:rPr lang="zh-CN" altLang="en-US" sz="2000" dirty="0"/>
              <a:t> </a:t>
            </a:r>
            <a:r>
              <a:rPr lang="en-US" altLang="zh-CN" sz="2000" dirty="0"/>
              <a:t>length?</a:t>
            </a:r>
            <a:r>
              <a:rPr lang="zh-CN" altLang="en-US" sz="2000" dirty="0"/>
              <a:t> 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6F32E-B5B1-B446-A344-228D34D0D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65784"/>
            <a:ext cx="3744416" cy="89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72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Goal: Introduce techniques for </a:t>
            </a:r>
            <a:r>
              <a:rPr lang="en-US" altLang="zh-CN" sz="2000" b="1" dirty="0">
                <a:solidFill>
                  <a:srgbClr val="FF0000"/>
                </a:solidFill>
              </a:rPr>
              <a:t>neural signal compression </a:t>
            </a:r>
            <a:r>
              <a:rPr lang="en-US" altLang="zh-CN" sz="2000" dirty="0"/>
              <a:t>to </a:t>
            </a:r>
            <a:r>
              <a:rPr lang="en-US" altLang="zh-CN" sz="2000" b="1" dirty="0"/>
              <a:t>prevent data overflow and latency issues</a:t>
            </a:r>
            <a:r>
              <a:rPr lang="en-US" altLang="zh-CN" sz="2000" dirty="0"/>
              <a:t>, </a:t>
            </a:r>
            <a:r>
              <a:rPr lang="en-US" altLang="zh-CN" sz="2000" b="1" dirty="0"/>
              <a:t>reduce size/space, backing up, improve system performance</a:t>
            </a:r>
            <a:r>
              <a:rPr lang="en-US" altLang="zh-CN" sz="2000" dirty="0"/>
              <a:t>. </a:t>
            </a:r>
          </a:p>
          <a:p>
            <a:pPr lvl="0"/>
            <a:endParaRPr lang="en-US" altLang="zh-CN" sz="2000" dirty="0"/>
          </a:p>
          <a:p>
            <a:pPr lvl="0"/>
            <a:r>
              <a:rPr lang="en-US" altLang="zh-CN" sz="2000" b="1" dirty="0"/>
              <a:t>Compression Techniques</a:t>
            </a:r>
            <a:r>
              <a:rPr lang="en-US" altLang="zh-CN" sz="2000" dirty="0"/>
              <a:t>:</a:t>
            </a:r>
          </a:p>
          <a:p>
            <a:pPr lvl="1"/>
            <a:r>
              <a:rPr lang="en-US" altLang="zh-CN" sz="2000" b="1" dirty="0">
                <a:solidFill>
                  <a:srgbClr val="0070C0"/>
                </a:solidFill>
              </a:rPr>
              <a:t>Lossless </a:t>
            </a:r>
            <a:r>
              <a:rPr lang="en-US" altLang="zh-CN" sz="2000" dirty="0">
                <a:solidFill>
                  <a:srgbClr val="0070C0"/>
                </a:solidFill>
              </a:rPr>
              <a:t>compression</a:t>
            </a:r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Lossy </a:t>
            </a:r>
            <a:r>
              <a:rPr lang="en-US" altLang="zh-CN" sz="2000" dirty="0">
                <a:solidFill>
                  <a:srgbClr val="FF0000"/>
                </a:solidFill>
              </a:rPr>
              <a:t>compression</a:t>
            </a:r>
          </a:p>
          <a:p>
            <a:pPr lvl="1"/>
            <a:r>
              <a:rPr lang="en-US" altLang="zh-CN" sz="2000" b="1" dirty="0">
                <a:solidFill>
                  <a:srgbClr val="00B050"/>
                </a:solidFill>
              </a:rPr>
              <a:t>Sparse </a:t>
            </a:r>
            <a:r>
              <a:rPr lang="en-US" altLang="zh-CN" sz="2000" dirty="0">
                <a:solidFill>
                  <a:srgbClr val="00B050"/>
                </a:solidFill>
              </a:rPr>
              <a:t>compression: </a:t>
            </a:r>
          </a:p>
          <a:p>
            <a:pPr lvl="2"/>
            <a:r>
              <a:rPr lang="en-US" altLang="zh-CN" sz="1710" b="1" dirty="0">
                <a:solidFill>
                  <a:srgbClr val="00B050"/>
                </a:solidFill>
                <a:sym typeface="+mn-ea"/>
              </a:rPr>
              <a:t>Binned-spikes </a:t>
            </a:r>
          </a:p>
          <a:p>
            <a:pPr lvl="2"/>
            <a:r>
              <a:rPr lang="en-US" altLang="zh-CN" sz="1710" b="1" dirty="0">
                <a:solidFill>
                  <a:srgbClr val="00B050"/>
                </a:solidFill>
                <a:sym typeface="+mn-ea"/>
              </a:rPr>
              <a:t>Spike-band</a:t>
            </a:r>
            <a:endParaRPr lang="en-US" altLang="zh-CN" sz="1710" dirty="0">
              <a:solidFill>
                <a:srgbClr val="00B05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0ADE-C357-BA22-CA7C-6D9E3E8C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Discrete Wavelet</a:t>
            </a:r>
            <a:r>
              <a:rPr lang="zh-CN" altLang="en-US" sz="3600" dirty="0"/>
              <a:t> </a:t>
            </a:r>
            <a:r>
              <a:rPr lang="en-US" altLang="zh-CN" sz="3600" dirty="0"/>
              <a:t>Transform (DWT)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5720C-317B-1B7F-5019-F5D71F9B3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9"/>
            <a:ext cx="8435280" cy="3163490"/>
          </a:xfrm>
        </p:spPr>
        <p:txBody>
          <a:bodyPr/>
          <a:lstStyle/>
          <a:p>
            <a:r>
              <a:rPr lang="en-US" altLang="zh-CN" sz="1500" b="1" u="sng" dirty="0"/>
              <a:t>Wavelet</a:t>
            </a:r>
            <a:r>
              <a:rPr lang="zh-CN" altLang="en-US" sz="1500" b="1" u="sng" dirty="0"/>
              <a:t> </a:t>
            </a:r>
            <a:r>
              <a:rPr lang="en-US" altLang="zh-CN" sz="1500" b="1" u="sng" dirty="0"/>
              <a:t>transforms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b="1" dirty="0"/>
              <a:t>Rapidly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decaying</a:t>
            </a:r>
            <a:r>
              <a:rPr lang="zh-CN" altLang="en-US" sz="1500" dirty="0"/>
              <a:t> </a:t>
            </a:r>
            <a:r>
              <a:rPr lang="en-US" altLang="zh-CN" sz="1500" dirty="0"/>
              <a:t>wave</a:t>
            </a:r>
            <a:r>
              <a:rPr lang="zh-CN" altLang="en-US" sz="1500" dirty="0"/>
              <a:t> </a:t>
            </a:r>
            <a:r>
              <a:rPr lang="en-US" altLang="zh-CN" sz="1500" dirty="0"/>
              <a:t>signals</a:t>
            </a:r>
            <a:r>
              <a:rPr lang="zh-CN" altLang="en-US" sz="1500" dirty="0"/>
              <a:t> </a:t>
            </a:r>
            <a:r>
              <a:rPr lang="en-US" altLang="zh-CN" sz="1500" dirty="0"/>
              <a:t>with</a:t>
            </a:r>
            <a:r>
              <a:rPr lang="zh-CN" altLang="en-US" sz="1500" dirty="0"/>
              <a:t> </a:t>
            </a:r>
            <a:r>
              <a:rPr lang="en-US" altLang="zh-CN" sz="1500" b="1" dirty="0"/>
              <a:t>limited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energy</a:t>
            </a:r>
            <a:r>
              <a:rPr lang="zh-CN" altLang="en-US" sz="1500" b="1" dirty="0"/>
              <a:t> </a:t>
            </a:r>
            <a:r>
              <a:rPr lang="en-US" altLang="zh-CN" sz="1500" dirty="0"/>
              <a:t>(signal</a:t>
            </a:r>
            <a:r>
              <a:rPr lang="zh-CN" altLang="en-US" sz="1500" dirty="0"/>
              <a:t> </a:t>
            </a:r>
            <a:r>
              <a:rPr lang="en-US" altLang="zh-CN" sz="1500" dirty="0"/>
              <a:t>is</a:t>
            </a:r>
            <a:r>
              <a:rPr lang="zh-CN" altLang="en-US" sz="1500" dirty="0"/>
              <a:t> </a:t>
            </a:r>
            <a:r>
              <a:rPr lang="en-US" altLang="zh-CN" sz="1500" b="1" dirty="0"/>
              <a:t>nonzero</a:t>
            </a:r>
            <a:r>
              <a:rPr lang="zh-CN" altLang="en-US" sz="1500" dirty="0"/>
              <a:t> </a:t>
            </a:r>
            <a:r>
              <a:rPr lang="en-US" altLang="zh-CN" sz="1500" dirty="0"/>
              <a:t>over</a:t>
            </a:r>
            <a:r>
              <a:rPr lang="zh-CN" altLang="en-US" sz="1500" dirty="0"/>
              <a:t> </a:t>
            </a:r>
            <a:r>
              <a:rPr lang="en-US" altLang="zh-CN" sz="1500" dirty="0"/>
              <a:t>a</a:t>
            </a:r>
            <a:r>
              <a:rPr lang="zh-CN" altLang="en-US" sz="1500" dirty="0"/>
              <a:t> </a:t>
            </a:r>
            <a:r>
              <a:rPr lang="en-US" altLang="zh-CN" sz="1500" b="1" i="1" dirty="0"/>
              <a:t>finite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interval</a:t>
            </a:r>
            <a:r>
              <a:rPr lang="en-US" altLang="zh-CN" sz="1500" dirty="0"/>
              <a:t>),</a:t>
            </a:r>
            <a:r>
              <a:rPr lang="zh-CN" altLang="en-US" sz="1500" dirty="0"/>
              <a:t> </a:t>
            </a:r>
            <a:r>
              <a:rPr lang="en-US" altLang="zh-CN" sz="1500" b="1" dirty="0"/>
              <a:t>concentrated</a:t>
            </a:r>
            <a:r>
              <a:rPr lang="zh-CN" altLang="en-US" sz="1500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b="1" dirty="0"/>
              <a:t>local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areas</a:t>
            </a:r>
          </a:p>
          <a:p>
            <a:r>
              <a:rPr lang="en-US" altLang="zh-CN" sz="1500" b="1" dirty="0"/>
              <a:t>“Discrete” </a:t>
            </a:r>
            <a:r>
              <a:rPr lang="en-US" altLang="zh-CN" sz="1500" dirty="0"/>
              <a:t>data – </a:t>
            </a:r>
            <a:r>
              <a:rPr lang="en-US" altLang="zh-CN" sz="1500" b="1" dirty="0"/>
              <a:t>computationally efficient </a:t>
            </a:r>
          </a:p>
          <a:p>
            <a:r>
              <a:rPr lang="en-US" altLang="zh-CN" sz="1500" dirty="0"/>
              <a:t>Can</a:t>
            </a:r>
            <a:r>
              <a:rPr lang="zh-CN" altLang="en-US" sz="1500" dirty="0"/>
              <a:t> </a:t>
            </a:r>
            <a:r>
              <a:rPr lang="en-US" altLang="zh-CN" sz="1500" dirty="0"/>
              <a:t>capture</a:t>
            </a:r>
            <a:r>
              <a:rPr lang="zh-CN" altLang="en-US" sz="1500" dirty="0"/>
              <a:t> </a:t>
            </a:r>
            <a:r>
              <a:rPr lang="en-US" altLang="zh-CN" sz="1500" b="1" dirty="0"/>
              <a:t>short-term,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non-stationary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impulses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(e.g.,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spikes)</a:t>
            </a:r>
            <a:r>
              <a:rPr lang="zh-CN" altLang="en-US" sz="1500" b="1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signal</a:t>
            </a:r>
          </a:p>
          <a:p>
            <a:r>
              <a:rPr lang="en-US" altLang="zh-CN" sz="1500" dirty="0"/>
              <a:t>Good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b="1" dirty="0"/>
              <a:t>“lossy”</a:t>
            </a:r>
            <a:r>
              <a:rPr lang="zh-CN" altLang="en-US" sz="1500" b="1" dirty="0"/>
              <a:t> </a:t>
            </a:r>
            <a:r>
              <a:rPr lang="en-US" altLang="zh-CN" sz="1500" dirty="0"/>
              <a:t>compression:</a:t>
            </a:r>
          </a:p>
          <a:p>
            <a:pPr lvl="1"/>
            <a:r>
              <a:rPr lang="en-US" altLang="zh-CN" sz="1400" b="1" dirty="0"/>
              <a:t>Localization of time &amp; frequency domain </a:t>
            </a:r>
            <a:r>
              <a:rPr lang="en-US" altLang="zh-CN" sz="1400" dirty="0"/>
              <a:t>- can effectively </a:t>
            </a:r>
            <a:r>
              <a:rPr lang="en-US" altLang="zh-CN" sz="1400" b="1" dirty="0"/>
              <a:t>capture </a:t>
            </a:r>
            <a:r>
              <a:rPr lang="en-US" altLang="zh-CN" sz="1400" b="1" i="1" dirty="0"/>
              <a:t>localized</a:t>
            </a:r>
            <a:r>
              <a:rPr lang="en-US" altLang="zh-CN" sz="1400" b="1" dirty="0"/>
              <a:t> regions </a:t>
            </a:r>
            <a:r>
              <a:rPr lang="en-US" altLang="zh-CN" sz="1400" dirty="0"/>
              <a:t>like </a:t>
            </a:r>
            <a:r>
              <a:rPr lang="en-US" altLang="zh-CN" sz="1400" b="1" dirty="0"/>
              <a:t>spikes</a:t>
            </a:r>
            <a:endParaRPr lang="en-US" altLang="zh-CN" sz="1400" dirty="0"/>
          </a:p>
          <a:p>
            <a:pPr lvl="1"/>
            <a:r>
              <a:rPr lang="en-US" altLang="zh-CN" sz="1400" b="1" dirty="0"/>
              <a:t>Energy compaction </a:t>
            </a:r>
            <a:r>
              <a:rPr lang="en-US" altLang="zh-CN" sz="1400" dirty="0"/>
              <a:t>– </a:t>
            </a:r>
            <a:r>
              <a:rPr lang="en-US" altLang="zh-CN" sz="1400" b="1" dirty="0"/>
              <a:t>most energy </a:t>
            </a:r>
            <a:r>
              <a:rPr lang="en-US" altLang="zh-CN" sz="1400" i="1" dirty="0"/>
              <a:t>concentrated</a:t>
            </a:r>
            <a:r>
              <a:rPr lang="en-US" altLang="zh-CN" sz="1400" dirty="0"/>
              <a:t> </a:t>
            </a:r>
            <a:r>
              <a:rPr lang="en-US" altLang="zh-CN" sz="1400" i="1" dirty="0"/>
              <a:t>in </a:t>
            </a:r>
            <a:r>
              <a:rPr lang="en-US" altLang="zh-CN" sz="1400" b="1" i="1" dirty="0"/>
              <a:t>low-frequency (approximation)</a:t>
            </a:r>
            <a:r>
              <a:rPr lang="en-US" altLang="zh-CN" sz="1400" b="1" dirty="0"/>
              <a:t> </a:t>
            </a:r>
            <a:r>
              <a:rPr lang="en-US" altLang="zh-CN" sz="1400" dirty="0"/>
              <a:t>components for </a:t>
            </a:r>
            <a:r>
              <a:rPr lang="en-US" altLang="zh-CN" sz="1400" b="1" dirty="0"/>
              <a:t>data reduction </a:t>
            </a:r>
            <a:r>
              <a:rPr lang="en-US" altLang="zh-CN" sz="1400" dirty="0"/>
              <a:t>while </a:t>
            </a:r>
            <a:r>
              <a:rPr lang="en-US" altLang="zh-CN" sz="1400" b="1" dirty="0"/>
              <a:t>preserving important information</a:t>
            </a:r>
          </a:p>
          <a:p>
            <a:pPr lvl="1"/>
            <a:r>
              <a:rPr lang="en-US" altLang="zh-CN" sz="1400" b="1" dirty="0"/>
              <a:t>Multi-resolution analysis </a:t>
            </a:r>
            <a:r>
              <a:rPr lang="en-US" altLang="zh-CN" sz="1400" dirty="0"/>
              <a:t>– capture </a:t>
            </a:r>
            <a:r>
              <a:rPr lang="en-US" altLang="zh-CN" sz="1400" i="1" dirty="0"/>
              <a:t>both</a:t>
            </a:r>
            <a:r>
              <a:rPr lang="en-US" altLang="zh-CN" sz="1400" dirty="0"/>
              <a:t> high </a:t>
            </a:r>
            <a:r>
              <a:rPr lang="en-US" altLang="zh-CN" sz="1400" i="1" dirty="0"/>
              <a:t>and</a:t>
            </a:r>
            <a:r>
              <a:rPr lang="en-US" altLang="zh-CN" sz="1400" dirty="0"/>
              <a:t> low-frequency components</a:t>
            </a:r>
          </a:p>
          <a:p>
            <a:pPr lvl="1"/>
            <a:r>
              <a:rPr lang="en-US" altLang="zh-CN" sz="1400" b="1" dirty="0"/>
              <a:t>Sparse representation </a:t>
            </a:r>
            <a:r>
              <a:rPr lang="en-US" altLang="zh-CN" sz="1400" dirty="0"/>
              <a:t>– most coefficients close to 0, which can be discarded with minimal information loss </a:t>
            </a:r>
          </a:p>
          <a:p>
            <a:pPr lvl="1"/>
            <a:r>
              <a:rPr lang="en-US" altLang="zh-CN" sz="1400" b="1" dirty="0"/>
              <a:t>Scalability </a:t>
            </a:r>
            <a:r>
              <a:rPr lang="en-US" altLang="zh-CN" sz="1400" dirty="0"/>
              <a:t>– can </a:t>
            </a:r>
            <a:r>
              <a:rPr lang="en-US" altLang="zh-CN" sz="1400" b="1" dirty="0"/>
              <a:t>adjust</a:t>
            </a:r>
            <a:r>
              <a:rPr lang="en-US" altLang="zh-CN" sz="1400" dirty="0"/>
              <a:t> level of </a:t>
            </a:r>
            <a:r>
              <a:rPr lang="en-US" altLang="zh-CN" sz="1400" b="1" dirty="0"/>
              <a:t>decomposition and coefficient thresholds </a:t>
            </a:r>
            <a:r>
              <a:rPr lang="en-US" altLang="zh-CN" sz="1400" dirty="0"/>
              <a:t>to </a:t>
            </a:r>
            <a:r>
              <a:rPr lang="en-US" altLang="zh-CN" sz="1400" b="1" dirty="0"/>
              <a:t>control</a:t>
            </a:r>
            <a:r>
              <a:rPr lang="en-US" altLang="zh-CN" sz="1400" dirty="0"/>
              <a:t> </a:t>
            </a:r>
            <a:r>
              <a:rPr lang="en-US" altLang="zh-CN" sz="1400" b="1" dirty="0"/>
              <a:t>balance</a:t>
            </a:r>
            <a:r>
              <a:rPr lang="en-US" altLang="zh-CN" sz="1400" dirty="0"/>
              <a:t> between </a:t>
            </a:r>
            <a:r>
              <a:rPr lang="en-US" altLang="zh-CN" sz="1400" b="1" dirty="0"/>
              <a:t>compression ratio and signal quality</a:t>
            </a:r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</p:txBody>
      </p:sp>
      <p:pic>
        <p:nvPicPr>
          <p:cNvPr id="7" name="Picture 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FC06E267-427E-F2A4-967A-ABB6770CA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8" t="8333" r="23757" b="52083"/>
          <a:stretch/>
        </p:blipFill>
        <p:spPr>
          <a:xfrm>
            <a:off x="6804248" y="5143202"/>
            <a:ext cx="1970746" cy="1440160"/>
          </a:xfrm>
          <a:prstGeom prst="rect">
            <a:avLst/>
          </a:prstGeom>
        </p:spPr>
      </p:pic>
      <p:pic>
        <p:nvPicPr>
          <p:cNvPr id="8" name="Picture 7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8FCA5A8A-5EE4-F919-953A-BCA684637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22" t="6557" r="394" b="53859"/>
          <a:stretch/>
        </p:blipFill>
        <p:spPr>
          <a:xfrm>
            <a:off x="250423" y="5114491"/>
            <a:ext cx="1970747" cy="1440160"/>
          </a:xfrm>
          <a:prstGeom prst="rect">
            <a:avLst/>
          </a:prstGeom>
        </p:spPr>
      </p:pic>
      <p:pic>
        <p:nvPicPr>
          <p:cNvPr id="9" name="Picture 8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0D958A65-BF11-2842-4CAD-937D8949BE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8" t="59715" r="28269" b="2842"/>
          <a:stretch/>
        </p:blipFill>
        <p:spPr>
          <a:xfrm>
            <a:off x="3396585" y="5111093"/>
            <a:ext cx="2232248" cy="145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0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FA703-EF26-986D-CD4A-C45757117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Discrete Wavelet</a:t>
            </a:r>
            <a:r>
              <a:rPr lang="zh-CN" altLang="en-US" sz="3600" dirty="0"/>
              <a:t> </a:t>
            </a:r>
            <a:r>
              <a:rPr lang="en-US" altLang="zh-CN" sz="3600" dirty="0"/>
              <a:t>Transform (DWT)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2597-A03A-4D3D-370D-912DDF57D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Most common wavelets:</a:t>
            </a:r>
          </a:p>
        </p:txBody>
      </p:sp>
      <p:pic>
        <p:nvPicPr>
          <p:cNvPr id="4" name="Picture 3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238B779B-A2D2-A729-BFA1-E4239D4EB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4989"/>
            <a:ext cx="821667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57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E4814-90E9-284B-5AC3-762A19A32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Discrete Wavelet</a:t>
            </a:r>
            <a:r>
              <a:rPr lang="zh-CN" altLang="en-US" sz="3600" dirty="0"/>
              <a:t> </a:t>
            </a:r>
            <a:r>
              <a:rPr lang="en-US" altLang="zh-CN" sz="3600" dirty="0"/>
              <a:t>Transform (DWT)</a:t>
            </a:r>
            <a:endParaRPr lang="en-US" sz="3600" dirty="0"/>
          </a:p>
        </p:txBody>
      </p:sp>
      <p:pic>
        <p:nvPicPr>
          <p:cNvPr id="6" name="Picture 5" descr="A white rectangular object with blue text&#10;&#10;Description automatically generated">
            <a:extLst>
              <a:ext uri="{FF2B5EF4-FFF2-40B4-BE49-F238E27FC236}">
                <a16:creationId xmlns:a16="http://schemas.microsoft.com/office/drawing/2014/main" id="{22423F7F-CA5E-53BD-5942-0B86CB2BC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19" y="2306029"/>
            <a:ext cx="6506616" cy="1085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052DB-1BAC-9A09-7BC1-C8FD65C33D4E}"/>
              </a:ext>
            </a:extLst>
          </p:cNvPr>
          <p:cNvSpPr txBox="1"/>
          <p:nvPr/>
        </p:nvSpPr>
        <p:spPr>
          <a:xfrm>
            <a:off x="1831855" y="189439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Expansion</a:t>
            </a:r>
            <a:r>
              <a:rPr lang="en-US" altLang="zh-CN" sz="1400" b="1" dirty="0"/>
              <a:t>/Contraction</a:t>
            </a:r>
            <a:endParaRPr lang="en-US" sz="1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AD4633-B243-C1B4-B423-B2EE1050F284}"/>
              </a:ext>
            </a:extLst>
          </p:cNvPr>
          <p:cNvSpPr txBox="1"/>
          <p:nvPr/>
        </p:nvSpPr>
        <p:spPr>
          <a:xfrm>
            <a:off x="4830155" y="1914769"/>
            <a:ext cx="128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FC68CC-A252-7F63-C4F3-4E510FE682F9}"/>
                  </a:ext>
                </a:extLst>
              </p:cNvPr>
              <p:cNvSpPr txBox="1"/>
              <p:nvPr/>
            </p:nvSpPr>
            <p:spPr>
              <a:xfrm>
                <a:off x="585664" y="1400091"/>
                <a:ext cx="744272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u="sng" dirty="0"/>
                  <a:t>Wavelet</a:t>
                </a:r>
                <a:r>
                  <a:rPr lang="zh-CN" altLang="en-US" sz="1500" b="1" u="sng" dirty="0"/>
                  <a:t> </a:t>
                </a:r>
                <a:r>
                  <a:rPr lang="en-US" altLang="zh-CN" sz="1500" b="1" u="sng" dirty="0"/>
                  <a:t>function</a:t>
                </a:r>
                <a:r>
                  <a:rPr lang="zh-CN" altLang="en-US" sz="1500" b="1" u="sng" dirty="0"/>
                  <a:t> </a:t>
                </a:r>
                <a:r>
                  <a:rPr lang="en-US" altLang="zh-CN" sz="1500" b="1" u="sng" dirty="0"/>
                  <a:t>(</a:t>
                </a:r>
                <a14:m>
                  <m:oMath xmlns:m="http://schemas.openxmlformats.org/officeDocument/2006/math">
                    <m:r>
                      <a:rPr lang="en-US" altLang="zh-CN" sz="15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</m:oMath>
                </a14:m>
                <a:r>
                  <a:rPr lang="en-US" altLang="zh-CN" sz="1500" b="1" u="sng" dirty="0"/>
                  <a:t>): </a:t>
                </a:r>
                <a:r>
                  <a:rPr lang="en-US" altLang="zh-CN" sz="1500" dirty="0"/>
                  <a:t>Obtained from </a:t>
                </a:r>
                <a:r>
                  <a:rPr lang="en-US" altLang="zh-CN" sz="1500" b="1" dirty="0"/>
                  <a:t>high-frequency</a:t>
                </a:r>
                <a:r>
                  <a:rPr lang="en-US" altLang="zh-CN" sz="1500" dirty="0"/>
                  <a:t> components</a:t>
                </a:r>
                <a:endParaRPr lang="en-US" sz="1500" b="1" u="sn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FC68CC-A252-7F63-C4F3-4E510FE68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64" y="1400091"/>
                <a:ext cx="7442720" cy="323165"/>
              </a:xfrm>
              <a:prstGeom prst="rect">
                <a:avLst/>
              </a:prstGeom>
              <a:blipFill>
                <a:blip r:embed="rId3"/>
                <a:stretch>
                  <a:fillRect l="-341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3A98DD-A76E-9C61-87EF-DCCB3C2E045D}"/>
                  </a:ext>
                </a:extLst>
              </p:cNvPr>
              <p:cNvSpPr txBox="1"/>
              <p:nvPr/>
            </p:nvSpPr>
            <p:spPr>
              <a:xfrm>
                <a:off x="585664" y="3650996"/>
                <a:ext cx="708268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00" b="1" u="sng" dirty="0"/>
                  <a:t>Scaling</a:t>
                </a:r>
                <a:r>
                  <a:rPr lang="zh-CN" altLang="en-US" sz="1500" b="1" u="sng" dirty="0"/>
                  <a:t> </a:t>
                </a:r>
                <a:r>
                  <a:rPr lang="en-US" altLang="zh-CN" sz="1500" b="1" u="sng" dirty="0"/>
                  <a:t>function</a:t>
                </a:r>
                <a:r>
                  <a:rPr lang="zh-CN" altLang="en-US" sz="1500" b="1" u="sng" dirty="0"/>
                  <a:t> </a:t>
                </a:r>
                <a:r>
                  <a:rPr lang="en-US" altLang="zh-CN" sz="1500" b="1" u="sng" dirty="0"/>
                  <a:t>(</a:t>
                </a:r>
                <a14:m>
                  <m:oMath xmlns:m="http://schemas.openxmlformats.org/officeDocument/2006/math">
                    <m:r>
                      <a:rPr lang="en-US" altLang="zh-CN" sz="15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altLang="zh-CN" sz="1500" b="1" u="sng" dirty="0"/>
                  <a:t>):</a:t>
                </a:r>
                <a:r>
                  <a:rPr lang="en-US" altLang="zh-CN" sz="1500" dirty="0"/>
                  <a:t> Obtained from </a:t>
                </a:r>
                <a:r>
                  <a:rPr lang="en-US" altLang="zh-CN" sz="1500" b="1" dirty="0"/>
                  <a:t>low-frequency</a:t>
                </a:r>
                <a:r>
                  <a:rPr lang="en-US" altLang="zh-CN" sz="1500" dirty="0"/>
                  <a:t> components</a:t>
                </a:r>
                <a:endParaRPr lang="en-US" sz="1500" b="1" u="sn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3A98DD-A76E-9C61-87EF-DCCB3C2E0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64" y="3650996"/>
                <a:ext cx="7082680" cy="323165"/>
              </a:xfrm>
              <a:prstGeom prst="rect">
                <a:avLst/>
              </a:prstGeom>
              <a:blipFill>
                <a:blip r:embed="rId4"/>
                <a:stretch>
                  <a:fillRect l="-358" t="-384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close-up of a math symbol&#10;&#10;Description automatically generated">
            <a:extLst>
              <a:ext uri="{FF2B5EF4-FFF2-40B4-BE49-F238E27FC236}">
                <a16:creationId xmlns:a16="http://schemas.microsoft.com/office/drawing/2014/main" id="{7E5F1F09-5EA3-4C54-A304-D518181F6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19" y="4039195"/>
            <a:ext cx="6506616" cy="1167281"/>
          </a:xfrm>
          <a:prstGeom prst="rect">
            <a:avLst/>
          </a:prstGeom>
        </p:spPr>
      </p:pic>
      <p:pic>
        <p:nvPicPr>
          <p:cNvPr id="21" name="Picture 2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D5EC6F1-F9A6-B51C-DA95-88A453FFA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5206476"/>
            <a:ext cx="5476854" cy="81269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9F15621-EB68-165F-676A-D031209C5028}"/>
              </a:ext>
            </a:extLst>
          </p:cNvPr>
          <p:cNvGrpSpPr/>
          <p:nvPr/>
        </p:nvGrpSpPr>
        <p:grpSpPr>
          <a:xfrm>
            <a:off x="3050239" y="5763541"/>
            <a:ext cx="468000" cy="180720"/>
            <a:chOff x="3050239" y="5763541"/>
            <a:chExt cx="46800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6BA35DD-494F-125D-4F4C-6F4B7179D4C7}"/>
                    </a:ext>
                  </a:extLst>
                </p14:cNvPr>
                <p14:cNvContentPartPr/>
                <p14:nvPr/>
              </p14:nvContentPartPr>
              <p14:xfrm>
                <a:off x="3050239" y="5763541"/>
                <a:ext cx="468000" cy="38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6BA35DD-494F-125D-4F4C-6F4B7179D4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41599" y="5754901"/>
                  <a:ext cx="485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AB6F0B1-D31E-B76C-CA0A-3C478FF8B9B6}"/>
                    </a:ext>
                  </a:extLst>
                </p14:cNvPr>
                <p14:cNvContentPartPr/>
                <p14:nvPr/>
              </p14:nvContentPartPr>
              <p14:xfrm>
                <a:off x="3349039" y="5811061"/>
                <a:ext cx="31680" cy="133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AB6F0B1-D31E-B76C-CA0A-3C478FF8B9B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40039" y="5802421"/>
                  <a:ext cx="49320" cy="150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2FEBD0A-1C70-41F9-B1F6-267FECACF45E}"/>
              </a:ext>
            </a:extLst>
          </p:cNvPr>
          <p:cNvSpPr txBox="1"/>
          <p:nvPr/>
        </p:nvSpPr>
        <p:spPr>
          <a:xfrm>
            <a:off x="1259633" y="601917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2-scale relation (dilation equation):  </a:t>
            </a:r>
            <a:r>
              <a:rPr lang="en-US" altLang="zh-CN" b="1" dirty="0"/>
              <a:t>Maintain</a:t>
            </a:r>
            <a:r>
              <a:rPr lang="zh-CN" altLang="en-US" dirty="0"/>
              <a:t> </a:t>
            </a:r>
            <a:r>
              <a:rPr lang="en-US" altLang="zh-CN" dirty="0"/>
              <a:t>energy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basis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/>
              <a:t>always</a:t>
            </a:r>
            <a:r>
              <a:rPr lang="zh-CN" altLang="en-US" b="1" dirty="0"/>
              <a:t> </a:t>
            </a:r>
            <a:r>
              <a:rPr lang="en-US" altLang="zh-CN" b="1" dirty="0"/>
              <a:t>at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r>
              <a:rPr lang="en-US" altLang="zh-CN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665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BCA7-C62E-6E70-96B4-DA8C0911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Discrete</a:t>
            </a:r>
            <a:r>
              <a:rPr lang="zh-CN" altLang="en-US" sz="3600" dirty="0"/>
              <a:t> </a:t>
            </a:r>
            <a:r>
              <a:rPr lang="en-US" altLang="zh-CN" sz="3600" dirty="0"/>
              <a:t>Wavelet</a:t>
            </a:r>
            <a:r>
              <a:rPr lang="zh-CN" altLang="en-US" sz="3600" dirty="0"/>
              <a:t> </a:t>
            </a:r>
            <a:r>
              <a:rPr lang="en-US" altLang="zh-CN" sz="3600" dirty="0"/>
              <a:t>Transform</a:t>
            </a:r>
            <a:r>
              <a:rPr lang="zh-CN" altLang="en-US" sz="3600" dirty="0"/>
              <a:t> </a:t>
            </a:r>
            <a:r>
              <a:rPr lang="en-US" altLang="zh-CN" sz="3600" dirty="0"/>
              <a:t>(DWT)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DBF903-BA3A-052B-F7A4-1BAB0E218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51" y="2481943"/>
            <a:ext cx="8229600" cy="9470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47200-72F3-7C47-29E4-A2130DE9BA6F}"/>
              </a:ext>
            </a:extLst>
          </p:cNvPr>
          <p:cNvSpPr txBox="1"/>
          <p:nvPr/>
        </p:nvSpPr>
        <p:spPr>
          <a:xfrm>
            <a:off x="1196073" y="3407830"/>
            <a:ext cx="16803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Approximation</a:t>
            </a:r>
            <a:r>
              <a:rPr lang="zh-CN" altLang="en-US" sz="1500" dirty="0"/>
              <a:t> </a:t>
            </a:r>
            <a:r>
              <a:rPr lang="en-US" altLang="zh-CN" sz="1500" dirty="0"/>
              <a:t>coefficients</a:t>
            </a: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89E17-6883-00C4-97B1-8F9B1D32AB83}"/>
              </a:ext>
            </a:extLst>
          </p:cNvPr>
          <p:cNvSpPr txBox="1"/>
          <p:nvPr/>
        </p:nvSpPr>
        <p:spPr>
          <a:xfrm>
            <a:off x="4071616" y="3429000"/>
            <a:ext cx="1510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rgbClr val="00B050"/>
                </a:solidFill>
              </a:rPr>
              <a:t>Detail</a:t>
            </a:r>
            <a:r>
              <a:rPr lang="zh-CN" altLang="en-US" sz="1500" dirty="0">
                <a:solidFill>
                  <a:srgbClr val="00B050"/>
                </a:solidFill>
              </a:rPr>
              <a:t> </a:t>
            </a:r>
            <a:r>
              <a:rPr lang="en-US" altLang="zh-CN" sz="1500" dirty="0">
                <a:solidFill>
                  <a:srgbClr val="00B050"/>
                </a:solidFill>
              </a:rPr>
              <a:t>coefficients</a:t>
            </a:r>
            <a:endParaRPr lang="en-US" sz="15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8A99953-9C45-3985-3DFE-9D7DD538A9F8}"/>
                  </a:ext>
                </a:extLst>
              </p14:cNvPr>
              <p14:cNvContentPartPr/>
              <p14:nvPr/>
            </p14:nvContentPartPr>
            <p14:xfrm>
              <a:off x="1949435" y="3070730"/>
              <a:ext cx="505800" cy="29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8A99953-9C45-3985-3DFE-9D7DD538A9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0435" y="3061730"/>
                <a:ext cx="52344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23C1934-0811-84D8-90DA-D7668752E468}"/>
                  </a:ext>
                </a:extLst>
              </p14:cNvPr>
              <p14:cNvContentPartPr/>
              <p14:nvPr/>
            </p14:nvContentPartPr>
            <p14:xfrm>
              <a:off x="2568275" y="3118250"/>
              <a:ext cx="760680" cy="63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23C1934-0811-84D8-90DA-D7668752E4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9275" y="3109610"/>
                <a:ext cx="7783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AA6E67D-8B45-C5AF-710A-D917B9E9A048}"/>
                  </a:ext>
                </a:extLst>
              </p14:cNvPr>
              <p14:cNvContentPartPr/>
              <p14:nvPr/>
            </p14:nvContentPartPr>
            <p14:xfrm>
              <a:off x="4854275" y="3124010"/>
              <a:ext cx="647640" cy="7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AA6E67D-8B45-C5AF-710A-D917B9E9A0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45635" y="3115370"/>
                <a:ext cx="6652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96EFD2-787A-DCF6-DDA7-F72D8FE70AD9}"/>
                  </a:ext>
                </a:extLst>
              </p14:cNvPr>
              <p14:cNvContentPartPr/>
              <p14:nvPr/>
            </p14:nvContentPartPr>
            <p14:xfrm>
              <a:off x="7085195" y="3103130"/>
              <a:ext cx="647280" cy="16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96EFD2-787A-DCF6-DDA7-F72D8FE70A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6555" y="3094130"/>
                <a:ext cx="664920" cy="345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1FABD98-71F2-43E8-AD33-6DBC32431B1A}"/>
              </a:ext>
            </a:extLst>
          </p:cNvPr>
          <p:cNvSpPr txBox="1"/>
          <p:nvPr/>
        </p:nvSpPr>
        <p:spPr>
          <a:xfrm>
            <a:off x="5161535" y="3429000"/>
            <a:ext cx="1510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rgbClr val="0070C0"/>
                </a:solidFill>
              </a:rPr>
              <a:t>Wavelet</a:t>
            </a:r>
            <a:r>
              <a:rPr lang="zh-CN" altLang="en-US" sz="1500" dirty="0">
                <a:solidFill>
                  <a:srgbClr val="0070C0"/>
                </a:solidFill>
              </a:rPr>
              <a:t> </a:t>
            </a:r>
            <a:r>
              <a:rPr lang="en-US" altLang="zh-CN" sz="1500" dirty="0">
                <a:solidFill>
                  <a:srgbClr val="0070C0"/>
                </a:solidFill>
              </a:rPr>
              <a:t>functions</a:t>
            </a:r>
            <a:endParaRPr lang="en-US" sz="15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D2784-DD2D-8D26-8C6D-7E8669E2D844}"/>
              </a:ext>
            </a:extLst>
          </p:cNvPr>
          <p:cNvSpPr txBox="1"/>
          <p:nvPr/>
        </p:nvSpPr>
        <p:spPr>
          <a:xfrm>
            <a:off x="2691376" y="3407830"/>
            <a:ext cx="1510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rgbClr val="FF0000"/>
                </a:solidFill>
              </a:rPr>
              <a:t>Scaling</a:t>
            </a:r>
            <a:r>
              <a:rPr lang="zh-CN" altLang="en-US" sz="1500" dirty="0">
                <a:solidFill>
                  <a:srgbClr val="FF0000"/>
                </a:solidFill>
              </a:rPr>
              <a:t> </a:t>
            </a:r>
            <a:r>
              <a:rPr lang="en-US" altLang="zh-CN" sz="1500" dirty="0">
                <a:solidFill>
                  <a:srgbClr val="FF0000"/>
                </a:solidFill>
              </a:rPr>
              <a:t>functions</a:t>
            </a:r>
            <a:endParaRPr lang="en-US" sz="15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CCDD811-4B0D-ADD7-A5D6-FBD272F81DDD}"/>
                  </a:ext>
                </a:extLst>
              </p14:cNvPr>
              <p14:cNvContentPartPr/>
              <p14:nvPr/>
            </p14:nvContentPartPr>
            <p14:xfrm>
              <a:off x="3080195" y="3216530"/>
              <a:ext cx="15120" cy="231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CCDD811-4B0D-ADD7-A5D6-FBD272F81D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71195" y="3207530"/>
                <a:ext cx="327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A45EE0A-941E-ECC7-6603-9B00250E34CC}"/>
                  </a:ext>
                </a:extLst>
              </p14:cNvPr>
              <p14:cNvContentPartPr/>
              <p14:nvPr/>
            </p14:nvContentPartPr>
            <p14:xfrm>
              <a:off x="5267195" y="3161450"/>
              <a:ext cx="112320" cy="286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A45EE0A-941E-ECC7-6603-9B00250E34C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8555" y="3152450"/>
                <a:ext cx="129960" cy="30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07E7B8DC-AB05-F5F0-2245-A062CFB5E7C0}"/>
              </a:ext>
            </a:extLst>
          </p:cNvPr>
          <p:cNvGrpSpPr/>
          <p:nvPr/>
        </p:nvGrpSpPr>
        <p:grpSpPr>
          <a:xfrm>
            <a:off x="4180355" y="3090890"/>
            <a:ext cx="471240" cy="362520"/>
            <a:chOff x="4180355" y="3090890"/>
            <a:chExt cx="47124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054FA4E-E734-AE56-9C39-C038A0DBC662}"/>
                    </a:ext>
                  </a:extLst>
                </p14:cNvPr>
                <p14:cNvContentPartPr/>
                <p14:nvPr/>
              </p14:nvContentPartPr>
              <p14:xfrm>
                <a:off x="4180355" y="3090890"/>
                <a:ext cx="471240" cy="65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054FA4E-E734-AE56-9C39-C038A0DBC66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71355" y="3081890"/>
                  <a:ext cx="488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1F55553-6ABA-CBD8-A983-5E57D4112A75}"/>
                    </a:ext>
                  </a:extLst>
                </p14:cNvPr>
                <p14:cNvContentPartPr/>
                <p14:nvPr/>
              </p14:nvContentPartPr>
              <p14:xfrm>
                <a:off x="4372595" y="3169370"/>
                <a:ext cx="60120" cy="284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1F55553-6ABA-CBD8-A983-5E57D4112A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63955" y="3160370"/>
                  <a:ext cx="77760" cy="301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AFF51A1-F740-D2D1-2609-3D942DD3C7D5}"/>
              </a:ext>
            </a:extLst>
          </p:cNvPr>
          <p:cNvSpPr txBox="1"/>
          <p:nvPr/>
        </p:nvSpPr>
        <p:spPr>
          <a:xfrm>
            <a:off x="611560" y="198884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define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/>
              <a:t>overall</a:t>
            </a:r>
            <a:r>
              <a:rPr lang="zh-CN" altLang="en-US" b="1" dirty="0"/>
              <a:t> </a:t>
            </a:r>
            <a:r>
              <a:rPr lang="en-US" altLang="zh-CN" b="1" dirty="0"/>
              <a:t>signal</a:t>
            </a:r>
            <a:r>
              <a:rPr lang="zh-CN" altLang="en-US" b="1" dirty="0"/>
              <a:t> </a:t>
            </a:r>
            <a:r>
              <a:rPr lang="en-US" altLang="zh-CN" b="1" dirty="0"/>
              <a:t>x(t)</a:t>
            </a:r>
            <a:r>
              <a:rPr lang="zh-CN" altLang="en-US" b="1" dirty="0"/>
              <a:t> </a:t>
            </a:r>
            <a:r>
              <a:rPr lang="en-US" altLang="zh-CN" dirty="0"/>
              <a:t>as: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DC1708D-E4A5-E38F-9863-46F0A0C2254F}"/>
                  </a:ext>
                </a:extLst>
              </p14:cNvPr>
              <p14:cNvContentPartPr/>
              <p14:nvPr/>
            </p14:nvContentPartPr>
            <p14:xfrm>
              <a:off x="6421972" y="3100608"/>
              <a:ext cx="471240" cy="65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DC1708D-E4A5-E38F-9863-46F0A0C2254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12972" y="3091608"/>
                <a:ext cx="488880" cy="8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8236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A94F-E9D1-5061-D619-91530AE23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Biorthogonal 2.2 (Bior 2.2) Wavelet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41E27-D548-4629-0FA4-8EAB91B54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675662" cy="4525963"/>
          </a:xfrm>
        </p:spPr>
        <p:txBody>
          <a:bodyPr/>
          <a:lstStyle/>
          <a:p>
            <a:r>
              <a:rPr lang="en-US" sz="1800" b="1" dirty="0"/>
              <a:t>Symmetric</a:t>
            </a:r>
            <a:r>
              <a:rPr lang="zh-CN" altLang="en-US" sz="1800" dirty="0"/>
              <a:t>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useful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preserving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phase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structure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original</a:t>
            </a:r>
            <a:r>
              <a:rPr lang="zh-CN" altLang="en-US" sz="1800" dirty="0"/>
              <a:t> </a:t>
            </a:r>
            <a:r>
              <a:rPr lang="en-US" altLang="zh-CN" sz="1800" dirty="0"/>
              <a:t>signal</a:t>
            </a:r>
            <a:endParaRPr lang="en-US" sz="1800" dirty="0"/>
          </a:p>
          <a:p>
            <a:endParaRPr lang="en-US" sz="1800" dirty="0"/>
          </a:p>
          <a:p>
            <a:r>
              <a:rPr lang="en-US" altLang="zh-CN" sz="1800" b="1" dirty="0"/>
              <a:t>Biorthogonal: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sets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wavelets: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lvl="1"/>
            <a:r>
              <a:rPr lang="en-US" altLang="zh-CN" sz="1600" b="1" dirty="0"/>
              <a:t>Decomposition</a:t>
            </a:r>
            <a:r>
              <a:rPr lang="zh-CN" altLang="en-US" sz="1600" dirty="0"/>
              <a:t> </a:t>
            </a:r>
            <a:r>
              <a:rPr lang="en-US" altLang="zh-CN" sz="1600" b="1" dirty="0"/>
              <a:t>(analysis)</a:t>
            </a:r>
          </a:p>
          <a:p>
            <a:pPr lvl="1"/>
            <a:r>
              <a:rPr lang="en-US" altLang="zh-CN" sz="1600" b="1" dirty="0"/>
              <a:t>Reconstruction</a:t>
            </a:r>
            <a:r>
              <a:rPr lang="zh-CN" altLang="en-US" sz="1600" dirty="0"/>
              <a:t> </a:t>
            </a:r>
            <a:r>
              <a:rPr lang="en-US" altLang="zh-CN" sz="1600" b="1" dirty="0"/>
              <a:t>(synthesis)</a:t>
            </a:r>
            <a:endParaRPr lang="en-US" sz="1600" b="1" dirty="0"/>
          </a:p>
          <a:p>
            <a:endParaRPr lang="en-US" sz="2000" dirty="0"/>
          </a:p>
          <a:p>
            <a:r>
              <a:rPr lang="en-US" altLang="zh-CN" sz="1800" b="1" dirty="0"/>
              <a:t>Bior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2.2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order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wavelet</a:t>
            </a:r>
            <a:r>
              <a:rPr lang="zh-CN" altLang="en-US" sz="1800" dirty="0"/>
              <a:t> </a:t>
            </a:r>
            <a:r>
              <a:rPr lang="en-US" altLang="zh-CN" sz="1800" dirty="0"/>
              <a:t>function</a:t>
            </a:r>
            <a:r>
              <a:rPr lang="zh-CN" altLang="en-US" sz="1800" dirty="0"/>
              <a:t> </a:t>
            </a:r>
            <a:r>
              <a:rPr lang="en-US" altLang="zh-CN" sz="1800" dirty="0"/>
              <a:t>+</a:t>
            </a:r>
            <a:r>
              <a:rPr lang="zh-CN" altLang="en-US" sz="1800" dirty="0"/>
              <a:t> </a:t>
            </a:r>
            <a:r>
              <a:rPr lang="en-US" altLang="zh-CN" sz="1800" b="1" dirty="0"/>
              <a:t>order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</a:t>
            </a:r>
            <a:r>
              <a:rPr lang="zh-CN" altLang="en-US" sz="1800" dirty="0"/>
              <a:t> </a:t>
            </a:r>
            <a:r>
              <a:rPr lang="en-US" altLang="zh-CN" sz="1800" b="1" dirty="0"/>
              <a:t>scaling</a:t>
            </a:r>
            <a:r>
              <a:rPr lang="zh-CN" altLang="en-US" sz="1800" dirty="0"/>
              <a:t> </a:t>
            </a:r>
            <a:r>
              <a:rPr lang="en-US" altLang="zh-CN" sz="1800" dirty="0"/>
              <a:t>function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vanishing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moments/coefficients</a:t>
            </a:r>
            <a:r>
              <a:rPr lang="zh-CN" altLang="en-US" sz="1800" dirty="0"/>
              <a:t> </a:t>
            </a:r>
            <a:r>
              <a:rPr lang="en-US" altLang="zh-CN" sz="1800" dirty="0"/>
              <a:t>each)</a:t>
            </a:r>
          </a:p>
          <a:p>
            <a:endParaRPr lang="en-US" sz="1800" dirty="0"/>
          </a:p>
          <a:p>
            <a:r>
              <a:rPr lang="en-US" altLang="zh-CN" sz="1800" b="1" dirty="0"/>
              <a:t>Compact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support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signal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b="1" dirty="0"/>
              <a:t>nonzero</a:t>
            </a:r>
            <a:r>
              <a:rPr lang="zh-CN" altLang="en-US" sz="1800" dirty="0"/>
              <a:t> </a:t>
            </a:r>
            <a:r>
              <a:rPr lang="en-US" altLang="zh-CN" sz="1800" dirty="0"/>
              <a:t>over</a:t>
            </a:r>
            <a:r>
              <a:rPr lang="zh-CN" altLang="en-US" sz="1800" dirty="0"/>
              <a:t> </a:t>
            </a:r>
            <a:r>
              <a:rPr lang="en-US" altLang="zh-CN" sz="1800" b="1" i="1" dirty="0"/>
              <a:t>finite</a:t>
            </a:r>
            <a:r>
              <a:rPr lang="zh-CN" altLang="en-US" sz="1800" b="1" dirty="0"/>
              <a:t> </a:t>
            </a:r>
            <a:r>
              <a:rPr lang="en-US" altLang="zh-CN" sz="1800" dirty="0"/>
              <a:t>interval</a:t>
            </a:r>
            <a:r>
              <a:rPr lang="zh-CN" altLang="en-US" sz="1800" b="1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computationally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efficient</a:t>
            </a:r>
            <a:r>
              <a:rPr lang="en-US" altLang="zh-CN" sz="1800" dirty="0"/>
              <a:t>)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2000" dirty="0"/>
          </a:p>
        </p:txBody>
      </p:sp>
      <p:pic>
        <p:nvPicPr>
          <p:cNvPr id="4" name="Picture 3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EBD9186B-212D-43DC-ED50-AD5FB20A09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4" t="50000" r="25977" b="98"/>
          <a:stretch/>
        </p:blipFill>
        <p:spPr>
          <a:xfrm>
            <a:off x="5524478" y="1126877"/>
            <a:ext cx="3520686" cy="2736304"/>
          </a:xfrm>
          <a:prstGeom prst="rect">
            <a:avLst/>
          </a:prstGeom>
        </p:spPr>
      </p:pic>
      <p:pic>
        <p:nvPicPr>
          <p:cNvPr id="16" name="Picture 1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3434327E-3D29-6533-9943-2B6C7B175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862" y="4045743"/>
            <a:ext cx="4011138" cy="194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39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BD4D-062C-7C38-7828-FBBFE23B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Approximation + Detail Coefficient Plots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04CC23-5E66-0108-CE32-31C39ABE0F3C}"/>
              </a:ext>
            </a:extLst>
          </p:cNvPr>
          <p:cNvSpPr txBox="1"/>
          <p:nvPr/>
        </p:nvSpPr>
        <p:spPr>
          <a:xfrm>
            <a:off x="5590485" y="4114766"/>
            <a:ext cx="349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pic>
        <p:nvPicPr>
          <p:cNvPr id="17" name="Picture 16" descr="A line graph with text&#10;&#10;Description automatically generated">
            <a:extLst>
              <a:ext uri="{FF2B5EF4-FFF2-40B4-BE49-F238E27FC236}">
                <a16:creationId xmlns:a16="http://schemas.microsoft.com/office/drawing/2014/main" id="{40C2D34C-20B1-48C7-2487-AAAFCAD83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99" y="3429000"/>
            <a:ext cx="2898085" cy="1740864"/>
          </a:xfrm>
          <a:prstGeom prst="rect">
            <a:avLst/>
          </a:prstGeom>
        </p:spPr>
      </p:pic>
      <p:pic>
        <p:nvPicPr>
          <p:cNvPr id="21" name="Content Placeholder 20" descr="A graph of a wavelet&#10;&#10;Description automatically generated with medium confidence">
            <a:extLst>
              <a:ext uri="{FF2B5EF4-FFF2-40B4-BE49-F238E27FC236}">
                <a16:creationId xmlns:a16="http://schemas.microsoft.com/office/drawing/2014/main" id="{60CB2D6C-290E-0D20-2DEB-AE35A6498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695" y="1744071"/>
            <a:ext cx="2670820" cy="4839291"/>
          </a:xfrm>
        </p:spPr>
      </p:pic>
      <p:pic>
        <p:nvPicPr>
          <p:cNvPr id="22" name="Picture 21" descr="A graph showing a signal&#10;&#10;Description automatically generated">
            <a:extLst>
              <a:ext uri="{FF2B5EF4-FFF2-40B4-BE49-F238E27FC236}">
                <a16:creationId xmlns:a16="http://schemas.microsoft.com/office/drawing/2014/main" id="{84C9C47F-EC37-012D-EBFD-57C0DE6BC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96752"/>
            <a:ext cx="3168352" cy="194660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2BA72BB-2E18-4B66-D2AF-E9411515D732}"/>
              </a:ext>
            </a:extLst>
          </p:cNvPr>
          <p:cNvGrpSpPr/>
          <p:nvPr/>
        </p:nvGrpSpPr>
        <p:grpSpPr>
          <a:xfrm>
            <a:off x="899592" y="3422472"/>
            <a:ext cx="1270440" cy="1153800"/>
            <a:chOff x="1125327" y="3401028"/>
            <a:chExt cx="1270440" cy="11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E19E8A8-730A-5B50-7FB4-021901DE0E0E}"/>
                    </a:ext>
                  </a:extLst>
                </p14:cNvPr>
                <p14:cNvContentPartPr/>
                <p14:nvPr/>
              </p14:nvContentPartPr>
              <p14:xfrm>
                <a:off x="1125327" y="3416868"/>
                <a:ext cx="734760" cy="92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E19E8A8-730A-5B50-7FB4-021901DE0E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16687" y="3407868"/>
                  <a:ext cx="752400" cy="9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92630D2-99E5-91E7-9118-14C05B9315F1}"/>
                    </a:ext>
                  </a:extLst>
                </p14:cNvPr>
                <p14:cNvContentPartPr/>
                <p14:nvPr/>
              </p14:nvContentPartPr>
              <p14:xfrm>
                <a:off x="1414407" y="3401028"/>
                <a:ext cx="780840" cy="600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92630D2-99E5-91E7-9118-14C05B9315F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5767" y="3392388"/>
                  <a:ext cx="79848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49F0C92-5E8D-6F21-6193-A804E0FAE051}"/>
                    </a:ext>
                  </a:extLst>
                </p14:cNvPr>
                <p14:cNvContentPartPr/>
                <p14:nvPr/>
              </p14:nvContentPartPr>
              <p14:xfrm>
                <a:off x="1541127" y="3685788"/>
                <a:ext cx="854640" cy="869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49F0C92-5E8D-6F21-6193-A804E0FAE05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32127" y="3676788"/>
                  <a:ext cx="872280" cy="88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44677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4: </a:t>
            </a:r>
            <a:endParaRPr lang="zh-CN" altLang="en-US"/>
          </a:p>
        </p:txBody>
      </p:sp>
      <p:pic>
        <p:nvPicPr>
          <p:cNvPr id="4" name="图片 3" descr="截图20240315183454"/>
          <p:cNvPicPr>
            <a:picLocks noChangeAspect="1"/>
          </p:cNvPicPr>
          <p:nvPr/>
        </p:nvPicPr>
        <p:blipFill>
          <a:blip r:embed="rId2"/>
          <a:srcRect l="7546" t="60105" r="6613" b="27436"/>
          <a:stretch>
            <a:fillRect/>
          </a:stretch>
        </p:blipFill>
        <p:spPr>
          <a:xfrm>
            <a:off x="2771775" y="404495"/>
            <a:ext cx="4909820" cy="835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9F5A4-E1A0-8982-2D92-43009B18F04B}"/>
              </a:ext>
            </a:extLst>
          </p:cNvPr>
          <p:cNvSpPr txBox="1"/>
          <p:nvPr/>
        </p:nvSpPr>
        <p:spPr>
          <a:xfrm>
            <a:off x="457200" y="1547495"/>
            <a:ext cx="3610744" cy="313932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Restrict</a:t>
            </a:r>
            <a:r>
              <a:rPr lang="en-US" dirty="0"/>
              <a:t> each wavelet representation </a:t>
            </a:r>
            <a:r>
              <a:rPr lang="en-US" b="1" dirty="0"/>
              <a:t>into discrete values </a:t>
            </a:r>
            <a:r>
              <a:rPr lang="en-US" dirty="0"/>
              <a:t>(unary/binary) via </a:t>
            </a:r>
            <a:r>
              <a:rPr lang="en-US" b="1" dirty="0"/>
              <a:t>PMF quantization </a:t>
            </a:r>
          </a:p>
          <a:p>
            <a:endParaRPr lang="en-US" b="1" dirty="0"/>
          </a:p>
          <a:p>
            <a:r>
              <a:rPr lang="en-US" b="1" dirty="0"/>
              <a:t>Reduce amount of bits/resources </a:t>
            </a:r>
            <a:r>
              <a:rPr lang="en-US" dirty="0"/>
              <a:t>per </a:t>
            </a:r>
            <a:r>
              <a:rPr lang="en-US" b="1" dirty="0"/>
              <a:t>detail</a:t>
            </a:r>
            <a:r>
              <a:rPr lang="en-US" dirty="0"/>
              <a:t> </a:t>
            </a:r>
          </a:p>
          <a:p>
            <a:endParaRPr lang="en-US" b="1" dirty="0"/>
          </a:p>
          <a:p>
            <a:r>
              <a:rPr lang="en-US" b="1" dirty="0"/>
              <a:t>Most information</a:t>
            </a:r>
            <a:r>
              <a:rPr lang="en-US" dirty="0"/>
              <a:t> stored in </a:t>
            </a:r>
            <a:r>
              <a:rPr lang="en-US" b="1" dirty="0"/>
              <a:t>low frequencies </a:t>
            </a:r>
            <a:r>
              <a:rPr lang="en-US" dirty="0"/>
              <a:t>(</a:t>
            </a:r>
            <a:r>
              <a:rPr lang="en-US" b="1" dirty="0"/>
              <a:t>approximation </a:t>
            </a:r>
            <a:r>
              <a:rPr lang="en-US" dirty="0"/>
              <a:t>coefficients)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FE948-7E18-D59D-8519-BA5A6C0B860A}"/>
              </a:ext>
            </a:extLst>
          </p:cNvPr>
          <p:cNvSpPr txBox="1"/>
          <p:nvPr/>
        </p:nvSpPr>
        <p:spPr>
          <a:xfrm>
            <a:off x="5076058" y="1962993"/>
            <a:ext cx="3456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b="1" dirty="0"/>
              <a:t>Estimate PMF </a:t>
            </a:r>
            <a:r>
              <a:rPr lang="en-US" dirty="0"/>
              <a:t>based on </a:t>
            </a:r>
            <a:r>
              <a:rPr lang="en-US" b="1" dirty="0"/>
              <a:t>approximation coefficients</a:t>
            </a:r>
          </a:p>
          <a:p>
            <a:endParaRPr lang="en-US" dirty="0"/>
          </a:p>
          <a:p>
            <a:r>
              <a:rPr lang="en-US" dirty="0"/>
              <a:t>2. Define </a:t>
            </a:r>
            <a:r>
              <a:rPr lang="en-US" b="1" dirty="0"/>
              <a:t>quantization levels </a:t>
            </a:r>
            <a:r>
              <a:rPr lang="en-US" dirty="0"/>
              <a:t>based on PMF </a:t>
            </a:r>
          </a:p>
          <a:p>
            <a:endParaRPr lang="en-US" dirty="0"/>
          </a:p>
          <a:p>
            <a:r>
              <a:rPr lang="en-US" dirty="0"/>
              <a:t>3. Apply </a:t>
            </a:r>
            <a:r>
              <a:rPr lang="en-US" b="1" dirty="0"/>
              <a:t>quantization</a:t>
            </a:r>
            <a:r>
              <a:rPr lang="en-US" dirty="0"/>
              <a:t> on </a:t>
            </a:r>
            <a:r>
              <a:rPr lang="en-US" b="1" dirty="0"/>
              <a:t>approximation coeffici</a:t>
            </a:r>
            <a:r>
              <a:rPr lang="en-US" altLang="zh-CN" b="1" dirty="0"/>
              <a:t>e</a:t>
            </a:r>
            <a:r>
              <a:rPr lang="en-US" b="1" dirty="0"/>
              <a:t>nts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23539-BA37-5EB9-8495-8588BB8F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PMF Quantization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AC3F2-F53F-B454-E2FD-8B81E2AA2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b="1" dirty="0"/>
                  <a:t>Approximate</a:t>
                </a:r>
                <a:r>
                  <a:rPr lang="en-US" sz="1800" dirty="0"/>
                  <a:t> a </a:t>
                </a:r>
                <a:r>
                  <a:rPr lang="en-US" altLang="zh-CN" sz="1800" b="1" dirty="0"/>
                  <a:t>Probability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function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(</a:t>
                </a:r>
                <a:r>
                  <a:rPr lang="en-US" sz="1800" b="1" dirty="0"/>
                  <a:t>PMF</a:t>
                </a:r>
                <a:r>
                  <a:rPr lang="en-US" altLang="zh-CN" sz="1800" b="1" dirty="0"/>
                  <a:t>)</a:t>
                </a:r>
                <a:r>
                  <a:rPr lang="en-US" sz="1800" b="1" dirty="0"/>
                  <a:t> </a:t>
                </a:r>
                <a:r>
                  <a:rPr lang="en-US" sz="1800" dirty="0"/>
                  <a:t>using </a:t>
                </a:r>
                <a:r>
                  <a:rPr lang="en-US" sz="1800" b="1" dirty="0"/>
                  <a:t>finite number of discrete levels/bins</a:t>
                </a:r>
                <a:r>
                  <a:rPr lang="en-US" altLang="zh-CN" sz="1800" b="1" dirty="0"/>
                  <a:t>:</a:t>
                </a:r>
              </a:p>
              <a:p>
                <a:pPr lvl="1"/>
                <a:r>
                  <a:rPr lang="en-US" altLang="zh-CN" sz="1600" b="0" dirty="0"/>
                  <a:t>PMF:</a:t>
                </a:r>
                <a:r>
                  <a:rPr lang="zh-CN" altLang="en-US" sz="1600" b="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/>
                  <a:t>-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probability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of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the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random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variable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taking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value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1" dirty="0"/>
              </a:p>
              <a:p>
                <a:r>
                  <a:rPr lang="en-US" sz="1800" b="1" dirty="0"/>
                  <a:t>Quantization</a:t>
                </a:r>
                <a:r>
                  <a:rPr lang="zh-CN" altLang="en-US" sz="1800" b="1" dirty="0"/>
                  <a:t> </a:t>
                </a:r>
                <a:r>
                  <a:rPr lang="en-US" sz="1800" b="1" dirty="0"/>
                  <a:t>Levels</a:t>
                </a:r>
                <a:r>
                  <a:rPr lang="en-US" sz="1800" dirty="0"/>
                  <a:t> – </a:t>
                </a:r>
                <a:r>
                  <a:rPr lang="en-US" sz="1800" b="1" dirty="0"/>
                  <a:t>probabilities of different outcomes</a:t>
                </a:r>
                <a:r>
                  <a:rPr lang="en-US" sz="1800" dirty="0"/>
                  <a:t> (</a:t>
                </a:r>
                <a:r>
                  <a:rPr lang="en-US" sz="1800" b="1" dirty="0"/>
                  <a:t>ranges</a:t>
                </a:r>
                <a:r>
                  <a:rPr lang="en-US" sz="1800" dirty="0"/>
                  <a:t>) in original data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– number of quantization levels/bins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1600" dirty="0"/>
                  <a:t> - quantization levels</a:t>
                </a:r>
              </a:p>
              <a:p>
                <a:r>
                  <a:rPr lang="en-US" sz="1800" b="1" dirty="0"/>
                  <a:t>Quantize</a:t>
                </a:r>
                <a:r>
                  <a:rPr lang="en-US" sz="1800" dirty="0"/>
                  <a:t> PMF – </a:t>
                </a:r>
                <a:r>
                  <a:rPr lang="en-US" sz="1800" b="1" dirty="0"/>
                  <a:t>reduce amount of data needed </a:t>
                </a:r>
                <a:r>
                  <a:rPr lang="en-US" sz="1800" dirty="0"/>
                  <a:t>to represent distribution, while </a:t>
                </a:r>
                <a:r>
                  <a:rPr lang="en-US" sz="1800" b="1" dirty="0"/>
                  <a:t>keeping important statistical properties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(range/scaling)</a:t>
                </a:r>
                <a:endParaRPr lang="en-US" sz="1800" b="1" dirty="0"/>
              </a:p>
              <a:p>
                <a:pPr lvl="1"/>
                <a:r>
                  <a:rPr lang="en-US" sz="1600" dirty="0"/>
                  <a:t>Assign each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to closest quantization level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b="1" dirty="0"/>
              </a:p>
              <a:p>
                <a:pPr lvl="1"/>
                <a:r>
                  <a:rPr lang="en-US" sz="1600" dirty="0"/>
                  <a:t>i.e.,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altLang="zh-CN" sz="1800" b="1" dirty="0"/>
                  <a:t>Reconstructed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PMF</a:t>
                </a:r>
                <a:r>
                  <a:rPr lang="en-US" altLang="zh-CN" sz="18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-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probability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mass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assigned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quantization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level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1800" dirty="0"/>
                  <a:t>Used in </a:t>
                </a:r>
                <a:r>
                  <a:rPr lang="en-US" sz="1800" b="1" dirty="0"/>
                  <a:t>data compression </a:t>
                </a:r>
                <a:r>
                  <a:rPr lang="en-US" sz="1800" dirty="0"/>
                  <a:t>and </a:t>
                </a:r>
                <a:r>
                  <a:rPr lang="en-US" sz="1800" b="1" dirty="0"/>
                  <a:t>signal processing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AC3F2-F53F-B454-E2FD-8B81E2AA2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840" r="-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947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5: </a:t>
            </a:r>
            <a:endParaRPr lang="zh-CN" altLang="en-US"/>
          </a:p>
        </p:txBody>
      </p:sp>
      <p:pic>
        <p:nvPicPr>
          <p:cNvPr id="4" name="图片 3" descr="截图20240315183454"/>
          <p:cNvPicPr>
            <a:picLocks noChangeAspect="1"/>
          </p:cNvPicPr>
          <p:nvPr/>
        </p:nvPicPr>
        <p:blipFill>
          <a:blip r:embed="rId2"/>
          <a:srcRect l="7313" t="76332" r="6846" b="11209"/>
          <a:stretch>
            <a:fillRect/>
          </a:stretch>
        </p:blipFill>
        <p:spPr>
          <a:xfrm>
            <a:off x="2771775" y="404495"/>
            <a:ext cx="4909820" cy="83566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208395" y="1340485"/>
            <a:ext cx="2709545" cy="770890"/>
            <a:chOff x="8107" y="2111"/>
            <a:chExt cx="5596" cy="1562"/>
          </a:xfrm>
        </p:grpSpPr>
        <p:pic>
          <p:nvPicPr>
            <p:cNvPr id="8" name="图片 7" descr="FIG 4"/>
            <p:cNvPicPr>
              <a:picLocks noChangeAspect="1"/>
            </p:cNvPicPr>
            <p:nvPr/>
          </p:nvPicPr>
          <p:blipFill>
            <a:blip r:embed="rId3"/>
            <a:srcRect l="43312" t="66081" r="39816" b="24472"/>
            <a:stretch>
              <a:fillRect/>
            </a:stretch>
          </p:blipFill>
          <p:spPr>
            <a:xfrm>
              <a:off x="9014" y="2111"/>
              <a:ext cx="2258" cy="938"/>
            </a:xfrm>
            <a:prstGeom prst="rect">
              <a:avLst/>
            </a:prstGeom>
          </p:spPr>
        </p:pic>
        <p:pic>
          <p:nvPicPr>
            <p:cNvPr id="7" name="图片 6" descr="FIG 4"/>
            <p:cNvPicPr>
              <a:picLocks noChangeAspect="1"/>
            </p:cNvPicPr>
            <p:nvPr/>
          </p:nvPicPr>
          <p:blipFill>
            <a:blip r:embed="rId3"/>
            <a:srcRect l="24817" t="79660" r="1461" b="7842"/>
            <a:stretch>
              <a:fillRect/>
            </a:stretch>
          </p:blipFill>
          <p:spPr>
            <a:xfrm>
              <a:off x="8107" y="3049"/>
              <a:ext cx="5596" cy="6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AD75B4-5003-6664-EC57-D12DAE397C88}"/>
              </a:ext>
            </a:extLst>
          </p:cNvPr>
          <p:cNvSpPr txBox="1"/>
          <p:nvPr/>
        </p:nvSpPr>
        <p:spPr>
          <a:xfrm>
            <a:off x="457200" y="1555108"/>
            <a:ext cx="4114800" cy="369331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b="1" dirty="0"/>
              <a:t>fast</a:t>
            </a:r>
            <a:r>
              <a:rPr lang="zh-CN" altLang="en-US" b="1" dirty="0"/>
              <a:t> </a:t>
            </a:r>
            <a:r>
              <a:rPr lang="en-US" altLang="zh-CN" b="1" dirty="0"/>
              <a:t>range</a:t>
            </a:r>
            <a:r>
              <a:rPr lang="zh-CN" altLang="en-US" b="1" dirty="0"/>
              <a:t> </a:t>
            </a:r>
            <a:r>
              <a:rPr lang="en-US" altLang="zh-CN" b="1" dirty="0"/>
              <a:t>asymmetric</a:t>
            </a:r>
            <a:r>
              <a:rPr lang="zh-CN" altLang="en-US" b="1" dirty="0"/>
              <a:t> </a:t>
            </a:r>
            <a:r>
              <a:rPr lang="en-US" altLang="zh-CN" b="1" dirty="0"/>
              <a:t>numerical</a:t>
            </a:r>
            <a:r>
              <a:rPr lang="zh-CN" altLang="en-US" b="1" dirty="0"/>
              <a:t> </a:t>
            </a:r>
            <a:r>
              <a:rPr lang="en-US" altLang="zh-CN" b="1" dirty="0"/>
              <a:t>systems</a:t>
            </a:r>
            <a:r>
              <a:rPr lang="zh-CN" altLang="en-US" b="1" dirty="0"/>
              <a:t> </a:t>
            </a:r>
            <a:r>
              <a:rPr lang="en-US" altLang="zh-CN" b="1" dirty="0"/>
              <a:t>(fast-</a:t>
            </a:r>
            <a:r>
              <a:rPr lang="en-US" altLang="zh-CN" b="1" dirty="0" err="1"/>
              <a:t>rANS</a:t>
            </a:r>
            <a:r>
              <a:rPr lang="en-US" altLang="zh-CN" b="1" dirty="0"/>
              <a:t>)</a:t>
            </a:r>
            <a:r>
              <a:rPr lang="zh-CN" altLang="en-US" b="1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encoding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relies</a:t>
            </a:r>
            <a:r>
              <a:rPr lang="zh-CN" altLang="en-US" dirty="0"/>
              <a:t> </a:t>
            </a:r>
            <a:r>
              <a:rPr lang="en-US" altLang="zh-CN" b="1" dirty="0"/>
              <a:t>on</a:t>
            </a:r>
            <a:r>
              <a:rPr lang="zh-CN" altLang="en-US" b="1" dirty="0"/>
              <a:t> </a:t>
            </a:r>
            <a:r>
              <a:rPr lang="en-US" altLang="zh-CN" b="1" dirty="0"/>
              <a:t>accurate</a:t>
            </a:r>
            <a:r>
              <a:rPr lang="zh-CN" altLang="en-US" b="1" dirty="0"/>
              <a:t> </a:t>
            </a:r>
            <a:r>
              <a:rPr lang="en-US" altLang="zh-CN" b="1" dirty="0"/>
              <a:t>distribution</a:t>
            </a:r>
            <a:r>
              <a:rPr lang="zh-CN" altLang="en-US" b="1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b="1" dirty="0"/>
              <a:t>spike</a:t>
            </a:r>
            <a:r>
              <a:rPr lang="zh-CN" altLang="en-US" b="1" dirty="0"/>
              <a:t> </a:t>
            </a:r>
            <a:r>
              <a:rPr lang="en-US" altLang="zh-CN" b="1" dirty="0"/>
              <a:t>counts</a:t>
            </a:r>
            <a:r>
              <a:rPr lang="zh-CN" altLang="en-US" b="1" dirty="0"/>
              <a:t> </a:t>
            </a:r>
            <a:r>
              <a:rPr lang="en-US" altLang="zh-CN" b="1" dirty="0"/>
              <a:t>per</a:t>
            </a:r>
            <a:r>
              <a:rPr lang="zh-CN" altLang="en-US" b="1" dirty="0"/>
              <a:t> </a:t>
            </a:r>
            <a:r>
              <a:rPr lang="en-US" altLang="zh-CN" b="1" dirty="0"/>
              <a:t>bin</a:t>
            </a:r>
          </a:p>
          <a:p>
            <a:endParaRPr lang="en-US" altLang="zh-CN" dirty="0"/>
          </a:p>
          <a:p>
            <a:r>
              <a:rPr lang="en-US" altLang="zh-CN" b="1" dirty="0"/>
              <a:t>Relax</a:t>
            </a:r>
            <a:r>
              <a:rPr lang="zh-CN" altLang="en-US" b="1" dirty="0"/>
              <a:t> </a:t>
            </a:r>
            <a:r>
              <a:rPr lang="en-US" altLang="zh-CN" b="1" dirty="0"/>
              <a:t>some</a:t>
            </a:r>
            <a:r>
              <a:rPr lang="zh-CN" altLang="en-US" b="1" dirty="0"/>
              <a:t> </a:t>
            </a:r>
            <a:r>
              <a:rPr lang="en-US" altLang="zh-CN" b="1" dirty="0"/>
              <a:t>constraints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PMF</a:t>
            </a:r>
            <a:r>
              <a:rPr lang="zh-CN" altLang="en-US" dirty="0"/>
              <a:t> </a:t>
            </a:r>
            <a:r>
              <a:rPr lang="en-US" altLang="zh-CN" dirty="0"/>
              <a:t>quantization</a:t>
            </a:r>
            <a:r>
              <a:rPr lang="zh-CN" altLang="en-US" dirty="0"/>
              <a:t> </a:t>
            </a:r>
            <a:r>
              <a:rPr lang="en-US" altLang="zh-CN" dirty="0"/>
              <a:t>(allow</a:t>
            </a:r>
            <a:r>
              <a:rPr lang="zh-CN" altLang="en-US" dirty="0"/>
              <a:t> </a:t>
            </a:r>
            <a:r>
              <a:rPr lang="en-US" altLang="zh-CN" dirty="0"/>
              <a:t>PMF</a:t>
            </a:r>
            <a:r>
              <a:rPr lang="zh-CN" altLang="en-US" dirty="0"/>
              <a:t> </a:t>
            </a:r>
            <a:r>
              <a:rPr lang="en-US" altLang="zh-CN" b="1" dirty="0"/>
              <a:t>approximation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b="1" dirty="0"/>
              <a:t>adjust</a:t>
            </a:r>
            <a:r>
              <a:rPr lang="zh-CN" altLang="en-US" dirty="0"/>
              <a:t> </a:t>
            </a:r>
            <a:r>
              <a:rPr lang="en-US" altLang="zh-CN" dirty="0"/>
              <a:t>quantized</a:t>
            </a:r>
            <a:r>
              <a:rPr lang="zh-CN" altLang="en-US" dirty="0"/>
              <a:t> </a:t>
            </a:r>
            <a:r>
              <a:rPr lang="en-US" altLang="zh-CN" dirty="0"/>
              <a:t>probabilities</a:t>
            </a:r>
            <a:r>
              <a:rPr lang="zh-CN" altLang="en-US" dirty="0"/>
              <a:t> </a:t>
            </a:r>
            <a:r>
              <a:rPr lang="en-US" altLang="zh-CN" b="1" dirty="0"/>
              <a:t>on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fly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--&gt;</a:t>
            </a:r>
            <a:r>
              <a:rPr lang="zh-CN" altLang="en-US" dirty="0"/>
              <a:t> </a:t>
            </a:r>
            <a:r>
              <a:rPr lang="en-US" altLang="zh-CN" dirty="0"/>
              <a:t>causes</a:t>
            </a:r>
            <a:r>
              <a:rPr lang="zh-CN" altLang="en-US" dirty="0"/>
              <a:t> </a:t>
            </a:r>
            <a:r>
              <a:rPr lang="en-US" altLang="zh-CN" b="1" dirty="0"/>
              <a:t>loss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marginal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/>
              <a:t>(“lossy”)</a:t>
            </a:r>
          </a:p>
          <a:p>
            <a:endParaRPr lang="en-US" altLang="zh-CN" b="1" dirty="0"/>
          </a:p>
          <a:p>
            <a:r>
              <a:rPr lang="en-US" altLang="zh-CN" b="1" dirty="0"/>
              <a:t>Tracking</a:t>
            </a:r>
            <a:r>
              <a:rPr lang="zh-CN" altLang="en-US" b="1" dirty="0"/>
              <a:t> </a:t>
            </a:r>
            <a:r>
              <a:rPr lang="en-US" altLang="zh-CN" b="1" dirty="0"/>
              <a:t>spike</a:t>
            </a:r>
            <a:r>
              <a:rPr lang="zh-CN" altLang="en-US" b="1" dirty="0"/>
              <a:t> </a:t>
            </a:r>
            <a:r>
              <a:rPr lang="en-US" altLang="zh-CN" b="1" dirty="0"/>
              <a:t>categories</a:t>
            </a:r>
            <a:r>
              <a:rPr lang="zh-CN" altLang="en-US" b="1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b="1" dirty="0"/>
              <a:t>increases</a:t>
            </a:r>
            <a:r>
              <a:rPr lang="zh-CN" altLang="en-US" b="1" dirty="0"/>
              <a:t> </a:t>
            </a:r>
            <a:r>
              <a:rPr lang="en-US" altLang="zh-CN" b="1" dirty="0"/>
              <a:t>compression</a:t>
            </a:r>
            <a:r>
              <a:rPr lang="zh-CN" altLang="en-US" b="1" dirty="0"/>
              <a:t> </a:t>
            </a:r>
            <a:r>
              <a:rPr lang="en-US" altLang="zh-CN" b="1" dirty="0"/>
              <a:t>ratio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0613-E458-884D-2807-92DFE634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Range</a:t>
            </a:r>
            <a:r>
              <a:rPr lang="zh-CN" altLang="en-US" sz="3600" dirty="0"/>
              <a:t> </a:t>
            </a:r>
            <a:r>
              <a:rPr lang="en-US" altLang="zh-CN" sz="3600" dirty="0"/>
              <a:t>Asymmetric</a:t>
            </a:r>
            <a:r>
              <a:rPr lang="zh-CN" altLang="en-US" sz="3600" dirty="0"/>
              <a:t> </a:t>
            </a:r>
            <a:r>
              <a:rPr lang="en-US" altLang="zh-CN" sz="3600" dirty="0"/>
              <a:t>Numerical</a:t>
            </a:r>
            <a:r>
              <a:rPr lang="zh-CN" altLang="en-US" sz="3600" dirty="0"/>
              <a:t> </a:t>
            </a:r>
            <a:r>
              <a:rPr lang="en-US" altLang="zh-CN" sz="3600" dirty="0"/>
              <a:t>Systems</a:t>
            </a:r>
            <a:r>
              <a:rPr lang="zh-CN" altLang="en-US" sz="3600" dirty="0"/>
              <a:t> </a:t>
            </a:r>
            <a:r>
              <a:rPr lang="en-US" altLang="zh-CN" sz="3600" dirty="0"/>
              <a:t>(</a:t>
            </a:r>
            <a:r>
              <a:rPr lang="en-US" altLang="zh-CN" sz="3600" dirty="0" err="1"/>
              <a:t>rANS</a:t>
            </a:r>
            <a:r>
              <a:rPr lang="en-US" altLang="zh-CN" sz="3600" dirty="0"/>
              <a:t>)</a:t>
            </a:r>
            <a:r>
              <a:rPr lang="zh-CN" altLang="en-US" sz="3600" dirty="0"/>
              <a:t> </a:t>
            </a:r>
            <a:r>
              <a:rPr lang="en-US" altLang="zh-CN" sz="3600" dirty="0"/>
              <a:t>Encoding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97B035-53BD-2F66-4600-9694D5451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531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1600" b="1" u="sng" dirty="0"/>
                  <a:t>Motivation</a:t>
                </a:r>
                <a:r>
                  <a:rPr lang="en-US" altLang="zh-CN" sz="1600" dirty="0"/>
                  <a:t>:</a:t>
                </a:r>
                <a:r>
                  <a:rPr lang="zh-CN" altLang="en-US" sz="1600" dirty="0"/>
                  <a:t> </a:t>
                </a:r>
                <a:endParaRPr lang="en-US" altLang="zh-CN" sz="1600" dirty="0"/>
              </a:p>
              <a:p>
                <a:r>
                  <a:rPr lang="en-US" altLang="zh-CN" sz="1600" dirty="0"/>
                  <a:t>Say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have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digits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[0,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…,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9].</a:t>
                </a:r>
                <a:r>
                  <a:rPr lang="zh-CN" altLang="en-US" sz="1600" dirty="0"/>
                  <a:t> </a:t>
                </a:r>
                <a:endParaRPr lang="en-US" altLang="zh-CN" sz="1600" dirty="0"/>
              </a:p>
              <a:p>
                <a:r>
                  <a:rPr lang="en-US" altLang="zh-CN" sz="1600" dirty="0"/>
                  <a:t>Say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want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represent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symbol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=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320891</a:t>
                </a:r>
              </a:p>
              <a:p>
                <a:r>
                  <a:rPr lang="en-US" altLang="zh-CN" sz="1600" b="1" dirty="0"/>
                  <a:t>Encode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10+3</m:t>
                    </m:r>
                  </m:oMath>
                </a14:m>
                <a:endParaRPr lang="en-US" altLang="zh-CN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10+2</m:t>
                    </m:r>
                  </m:oMath>
                </a14:m>
                <a:endParaRPr lang="en-US" altLang="zh-CN" sz="1400" dirty="0"/>
              </a:p>
              <a:p>
                <a:pPr lvl="1"/>
                <a:r>
                  <a:rPr lang="en-US" altLang="zh-CN" sz="14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10+1</m:t>
                    </m:r>
                  </m:oMath>
                </a14:m>
                <a:endParaRPr lang="en-US" altLang="zh-CN" sz="1400" dirty="0"/>
              </a:p>
              <a:p>
                <a:r>
                  <a:rPr lang="en-US" altLang="zh-CN" sz="1600" dirty="0"/>
                  <a:t>Can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encode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&amp;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store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state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by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converting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into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binary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using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latin typeface="Cambria Math" panose="02040503050406030204" pitchFamily="18" charset="0"/>
                      </a:rPr>
                      <m:t>og</m:t>
                    </m:r>
                    <m:r>
                      <a:rPr lang="en-US" altLang="zh-CN" sz="1600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bits</a:t>
                </a:r>
              </a:p>
              <a:p>
                <a:r>
                  <a:rPr lang="en-US" altLang="zh-CN" sz="1600" b="1" dirty="0"/>
                  <a:t>Decode</a:t>
                </a:r>
                <a:r>
                  <a:rPr lang="en-US" altLang="zh-CN" sz="1600" dirty="0"/>
                  <a:t>:</a:t>
                </a:r>
                <a:r>
                  <a:rPr lang="zh-CN" altLang="en-US" sz="1600" dirty="0"/>
                  <a:t> </a:t>
                </a:r>
                <a:endParaRPr lang="en-US" altLang="zh-CN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320891</m:t>
                    </m:r>
                  </m:oMath>
                </a14:m>
                <a:endParaRPr lang="en-US" altLang="zh-CN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/10</m:t>
                        </m:r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,10)</m:t>
                    </m:r>
                  </m:oMath>
                </a14:m>
                <a:endParaRPr lang="en-US" altLang="zh-CN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/10</m:t>
                        </m:r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,10)</m:t>
                    </m:r>
                  </m:oMath>
                </a14:m>
                <a:endParaRPr lang="en-US" altLang="zh-CN" sz="1400" dirty="0"/>
              </a:p>
              <a:p>
                <a:pPr lvl="1"/>
                <a:r>
                  <a:rPr lang="en-US" altLang="zh-CN" sz="14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/10</m:t>
                        </m:r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altLang="zh-CN" sz="1400" dirty="0"/>
              </a:p>
              <a:p>
                <a:r>
                  <a:rPr lang="en-US" altLang="zh-CN" sz="1600" b="1" u="sng" dirty="0"/>
                  <a:t>Problem</a:t>
                </a:r>
                <a:r>
                  <a:rPr lang="en-US" altLang="zh-CN" sz="1600" dirty="0"/>
                  <a:t>:</a:t>
                </a:r>
                <a:r>
                  <a:rPr lang="zh-CN" altLang="en-US" sz="1600" dirty="0"/>
                  <a:t> </a:t>
                </a:r>
                <a:r>
                  <a:rPr lang="en-US" altLang="zh-CN" sz="1600" b="1" dirty="0"/>
                  <a:t>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is</a:t>
                </a:r>
                <a:r>
                  <a:rPr lang="zh-CN" altLang="en-US" sz="1600" dirty="0"/>
                  <a:t> </a:t>
                </a:r>
                <a:r>
                  <a:rPr lang="en-US" altLang="zh-CN" sz="1600" b="1" dirty="0"/>
                  <a:t>not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optimal</a:t>
                </a:r>
                <a:r>
                  <a:rPr lang="zh-CN" altLang="en-US" sz="1600" b="1" dirty="0"/>
                  <a:t> </a:t>
                </a:r>
                <a:r>
                  <a:rPr lang="en-US" altLang="zh-CN" sz="1600" dirty="0"/>
                  <a:t>(encoding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only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works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when</a:t>
                </a:r>
                <a:r>
                  <a:rPr lang="zh-CN" altLang="en-US" sz="1600" dirty="0"/>
                  <a:t> </a:t>
                </a:r>
                <a:r>
                  <a:rPr lang="en-US" altLang="zh-CN" sz="1600" b="1" dirty="0"/>
                  <a:t>[0,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…,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9]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equiprobable</a:t>
                </a:r>
                <a:r>
                  <a:rPr lang="en-US" altLang="zh-CN" sz="1600" dirty="0"/>
                  <a:t>)</a:t>
                </a:r>
              </a:p>
              <a:p>
                <a:r>
                  <a:rPr lang="en-US" altLang="zh-CN" sz="1600" dirty="0"/>
                  <a:t>What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if…digits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are</a:t>
                </a:r>
                <a:r>
                  <a:rPr lang="zh-CN" altLang="en-US" sz="1600" dirty="0"/>
                  <a:t> </a:t>
                </a:r>
                <a:r>
                  <a:rPr lang="en-US" altLang="zh-CN" sz="1600" b="1" dirty="0"/>
                  <a:t>non-uniformly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distributed</a:t>
                </a:r>
                <a:r>
                  <a:rPr lang="en-US" altLang="zh-CN" sz="1600" dirty="0"/>
                  <a:t>?</a:t>
                </a:r>
                <a:r>
                  <a:rPr lang="zh-CN" altLang="en-US" sz="1600" dirty="0"/>
                  <a:t> </a:t>
                </a:r>
                <a:endParaRPr lang="en-US" altLang="zh-CN" sz="1600" dirty="0"/>
              </a:p>
              <a:p>
                <a:pPr lvl="1"/>
                <a:endParaRPr lang="en-US" altLang="zh-CN" sz="1400" dirty="0"/>
              </a:p>
              <a:p>
                <a:pPr lvl="1"/>
                <a:endParaRPr lang="en-US" altLang="zh-CN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97B035-53BD-2F66-4600-9694D5451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53136"/>
              </a:xfrm>
              <a:blipFill>
                <a:blip r:embed="rId2"/>
                <a:stretch>
                  <a:fillRect l="-463" t="-522" b="-3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57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Overall Usage Diagram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  <p:pic>
        <p:nvPicPr>
          <p:cNvPr id="4" name="图片 3" descr="截图202403151834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210" y="1628775"/>
            <a:ext cx="3405505" cy="4295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80155" y="1484630"/>
            <a:ext cx="2379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neurotransmitter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6151-41C8-845D-E948-5399F45A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Range</a:t>
            </a:r>
            <a:r>
              <a:rPr lang="zh-CN" altLang="en-US" sz="3600" dirty="0"/>
              <a:t> </a:t>
            </a:r>
            <a:r>
              <a:rPr lang="en-US" altLang="zh-CN" sz="3600" dirty="0"/>
              <a:t>Asymmetric</a:t>
            </a:r>
            <a:r>
              <a:rPr lang="zh-CN" altLang="en-US" sz="3600" dirty="0"/>
              <a:t> </a:t>
            </a:r>
            <a:r>
              <a:rPr lang="en-US" altLang="zh-CN" sz="3600" dirty="0"/>
              <a:t>Numerical</a:t>
            </a:r>
            <a:r>
              <a:rPr lang="zh-CN" altLang="en-US" sz="3600" dirty="0"/>
              <a:t> </a:t>
            </a:r>
            <a:r>
              <a:rPr lang="en-US" altLang="zh-CN" sz="3600" dirty="0"/>
              <a:t>Systems</a:t>
            </a:r>
            <a:r>
              <a:rPr lang="zh-CN" altLang="en-US" sz="3600" dirty="0"/>
              <a:t> </a:t>
            </a:r>
            <a:r>
              <a:rPr lang="en-US" altLang="zh-CN" sz="3600" dirty="0"/>
              <a:t>(</a:t>
            </a:r>
            <a:r>
              <a:rPr lang="en-US" altLang="zh-CN" sz="3600" dirty="0" err="1"/>
              <a:t>rANS</a:t>
            </a:r>
            <a:r>
              <a:rPr lang="en-US" altLang="zh-CN" sz="3600" dirty="0"/>
              <a:t>)</a:t>
            </a:r>
            <a:r>
              <a:rPr lang="zh-CN" altLang="en-US" sz="3600" dirty="0"/>
              <a:t> </a:t>
            </a:r>
            <a:r>
              <a:rPr lang="en-US" altLang="zh-CN" sz="3600" dirty="0"/>
              <a:t>Encoding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A5AF81-F0B5-CA37-C119-EF9EC79F61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1800" dirty="0"/>
                  <a:t>Scale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more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frequent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symbols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with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factor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&lt;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10</a:t>
                </a:r>
              </a:p>
              <a:p>
                <a:r>
                  <a:rPr lang="en-US" altLang="zh-CN" sz="1800" dirty="0"/>
                  <a:t>Scale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less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frequent</a:t>
                </a:r>
                <a:r>
                  <a:rPr lang="zh-CN" altLang="en-US" sz="1800" b="1" dirty="0"/>
                  <a:t> </a:t>
                </a:r>
                <a:r>
                  <a:rPr lang="en-US" altLang="zh-CN" sz="1800"/>
                  <a:t>symbols</a:t>
                </a:r>
                <a:r>
                  <a:rPr lang="zh-CN" altLang="en-US" sz="1800"/>
                  <a:t> </a:t>
                </a:r>
                <a:r>
                  <a:rPr lang="en-US" altLang="zh-CN" sz="1800" dirty="0"/>
                  <a:t>with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factor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&gt;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10</a:t>
                </a:r>
              </a:p>
              <a:p>
                <a:r>
                  <a:rPr lang="en-US" altLang="zh-CN" sz="1800" dirty="0"/>
                  <a:t>Make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standard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numerical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system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asymmetric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more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efficient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representation</a:t>
                </a:r>
              </a:p>
              <a:p>
                <a:r>
                  <a:rPr lang="en-US" altLang="zh-CN" sz="1800" dirty="0"/>
                  <a:t>Some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Notation: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–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input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string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of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symbols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of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size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n</a:t>
                </a:r>
                <a:endParaRPr lang="en-US" sz="1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–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alphabet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of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size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–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frequency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counts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of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each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alphabet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letter</a:t>
                </a:r>
              </a:p>
              <a:p>
                <a:pPr lvl="1"/>
                <a:r>
                  <a:rPr lang="en-US" altLang="zh-CN" sz="1400" dirty="0"/>
                  <a:t>Let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1400" dirty="0"/>
                  <a:t>.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Then,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probability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1400" dirty="0"/>
                  <a:t> </a:t>
                </a:r>
                <a:endParaRPr lang="en-US" altLang="zh-CN" sz="1400" dirty="0"/>
              </a:p>
              <a:p>
                <a:pPr lvl="1"/>
                <a:r>
                  <a:rPr lang="en-US" altLang="zh-CN" sz="1400" dirty="0"/>
                  <a:t>Cumulative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frequency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counts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-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cumulative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distribution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(CDF)</a:t>
                </a:r>
                <a:endParaRPr lang="en-US" sz="1400" dirty="0"/>
              </a:p>
              <a:p>
                <a:pPr lvl="1"/>
                <a:endParaRPr lang="en-US" sz="1400" dirty="0"/>
              </a:p>
              <a:p>
                <a:pPr lvl="1"/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A5AF81-F0B5-CA37-C119-EF9EC79F61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788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54A3-9FB6-4867-170D-A1930856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Range</a:t>
            </a:r>
            <a:r>
              <a:rPr lang="zh-CN" altLang="en-US" sz="3600" dirty="0"/>
              <a:t> </a:t>
            </a:r>
            <a:r>
              <a:rPr lang="en-US" altLang="zh-CN" sz="3600" dirty="0"/>
              <a:t>Asymmetric</a:t>
            </a:r>
            <a:r>
              <a:rPr lang="zh-CN" altLang="en-US" sz="3600" dirty="0"/>
              <a:t> </a:t>
            </a:r>
            <a:r>
              <a:rPr lang="en-US" altLang="zh-CN" sz="3600" dirty="0"/>
              <a:t>Numerical</a:t>
            </a:r>
            <a:r>
              <a:rPr lang="zh-CN" altLang="en-US" sz="3600" dirty="0"/>
              <a:t> </a:t>
            </a:r>
            <a:r>
              <a:rPr lang="en-US" altLang="zh-CN" sz="3600" dirty="0"/>
              <a:t>Systems</a:t>
            </a:r>
            <a:r>
              <a:rPr lang="zh-CN" altLang="en-US" sz="3600" dirty="0"/>
              <a:t> </a:t>
            </a:r>
            <a:r>
              <a:rPr lang="en-US" altLang="zh-CN" sz="3600" dirty="0"/>
              <a:t>(</a:t>
            </a:r>
            <a:r>
              <a:rPr lang="en-US" altLang="zh-CN" sz="3600" dirty="0" err="1"/>
              <a:t>rANS</a:t>
            </a:r>
            <a:r>
              <a:rPr lang="en-US" altLang="zh-CN" sz="3600" dirty="0"/>
              <a:t>)</a:t>
            </a:r>
            <a:r>
              <a:rPr lang="zh-CN" altLang="en-US" sz="3600" dirty="0"/>
              <a:t> </a:t>
            </a:r>
            <a:r>
              <a:rPr lang="en-US" altLang="zh-CN" sz="3600" dirty="0"/>
              <a:t>Encoding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CC9BD-0F56-6FEE-8C29-D2E499E8C4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1800" b="1" dirty="0"/>
                  <a:t>Encode</a:t>
                </a:r>
                <a:r>
                  <a:rPr lang="en-US" altLang="zh-CN" sz="1800" dirty="0"/>
                  <a:t>: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Integer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 err="1"/>
                  <a:t>rANS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after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input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symbols</a:t>
                </a:r>
              </a:p>
              <a:p>
                <a:r>
                  <a:rPr lang="en-US" altLang="zh-CN" sz="1800" dirty="0"/>
                  <a:t>Init: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r>
                  <a:rPr lang="en-US" altLang="zh-CN" sz="1800" dirty="0"/>
                  <a:t>Update: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𝑟𝐴𝑁𝑆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r>
                  <a:rPr lang="en-US" altLang="zh-CN" sz="1800" dirty="0"/>
                  <a:t>Final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-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representation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using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bits</a:t>
                </a:r>
              </a:p>
              <a:p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b="1" dirty="0"/>
                  <a:t>Decode</a:t>
                </a:r>
                <a:r>
                  <a:rPr lang="en-US" altLang="zh-CN" sz="1800" dirty="0"/>
                  <a:t>: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𝑟𝐴𝑁𝑆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CC9BD-0F56-6FEE-8C29-D2E499E8C4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8623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54A3-9FB6-4867-170D-A1930856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Range</a:t>
            </a:r>
            <a:r>
              <a:rPr lang="zh-CN" altLang="en-US" sz="3600" dirty="0"/>
              <a:t> </a:t>
            </a:r>
            <a:r>
              <a:rPr lang="en-US" altLang="zh-CN" sz="3600" dirty="0"/>
              <a:t>Asymmetric</a:t>
            </a:r>
            <a:r>
              <a:rPr lang="zh-CN" altLang="en-US" sz="3600" dirty="0"/>
              <a:t> </a:t>
            </a:r>
            <a:r>
              <a:rPr lang="en-US" altLang="zh-CN" sz="3600" dirty="0"/>
              <a:t>Numerical</a:t>
            </a:r>
            <a:r>
              <a:rPr lang="zh-CN" altLang="en-US" sz="3600" dirty="0"/>
              <a:t> </a:t>
            </a:r>
            <a:r>
              <a:rPr lang="en-US" altLang="zh-CN" sz="3600" dirty="0"/>
              <a:t>Systems</a:t>
            </a:r>
            <a:r>
              <a:rPr lang="zh-CN" altLang="en-US" sz="3600" dirty="0"/>
              <a:t> </a:t>
            </a:r>
            <a:r>
              <a:rPr lang="en-US" altLang="zh-CN" sz="3600" dirty="0"/>
              <a:t>(</a:t>
            </a:r>
            <a:r>
              <a:rPr lang="en-US" altLang="zh-CN" sz="3600" dirty="0" err="1"/>
              <a:t>rANS</a:t>
            </a:r>
            <a:r>
              <a:rPr lang="en-US" altLang="zh-CN" sz="3600" dirty="0"/>
              <a:t>)</a:t>
            </a:r>
            <a:r>
              <a:rPr lang="zh-CN" altLang="en-US" sz="3600" dirty="0"/>
              <a:t> </a:t>
            </a:r>
            <a:r>
              <a:rPr lang="en-US" altLang="zh-CN" sz="3600" dirty="0"/>
              <a:t>Encoding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CC9BD-0F56-6FEE-8C29-D2E499E8C4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1800" b="1" u="sng" dirty="0"/>
                  <a:t>rANS</a:t>
                </a:r>
                <a:r>
                  <a:rPr lang="zh-CN" altLang="en-US" sz="1800" b="1" u="sng" dirty="0"/>
                  <a:t> </a:t>
                </a:r>
                <a:r>
                  <a:rPr lang="en-US" altLang="zh-CN" sz="1800" b="1" u="sng" dirty="0"/>
                  <a:t>Encoding</a:t>
                </a:r>
                <a:r>
                  <a:rPr lang="en-US" altLang="zh-CN" sz="1800" dirty="0"/>
                  <a:t>: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d>
                      <m:r>
                        <a:rPr lang="zh-CN" alt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b="1" u="sng" dirty="0" err="1"/>
                  <a:t>rANS</a:t>
                </a:r>
                <a:r>
                  <a:rPr lang="zh-CN" altLang="en-US" sz="1800" b="1" u="sng" dirty="0"/>
                  <a:t> </a:t>
                </a:r>
                <a:r>
                  <a:rPr lang="en-US" altLang="zh-CN" sz="1800" b="1" u="sng" dirty="0"/>
                  <a:t>Decoding</a:t>
                </a:r>
                <a:r>
                  <a:rPr lang="en-US" altLang="zh-CN" sz="1800" dirty="0"/>
                  <a:t>: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1800" dirty="0"/>
                  <a:t>Let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be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inverse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function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cumulative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frequency,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where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r>
                  <a:rPr lang="en-US" altLang="zh-CN" sz="1800" dirty="0"/>
                  <a:t>If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then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𝑟𝐴𝑁𝑆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:=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zh-CN" alt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𝑠𝑙𝑜𝑡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		</a:t>
                </a:r>
              </a:p>
              <a:p>
                <a:pPr marL="0" indent="0">
                  <a:buNone/>
                </a:pPr>
                <a:r>
                  <a:rPr lang="en-US" altLang="zh-CN" sz="1800" dirty="0"/>
                  <a:t>		Where: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𝑠𝑙𝑜𝑡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𝑠𝑙𝑜𝑡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CC9BD-0F56-6FEE-8C29-D2E499E8C4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120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067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DE54-7EB1-0730-1B81-5870505D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Fast</a:t>
            </a:r>
            <a:r>
              <a:rPr lang="zh-CN" altLang="en-US" sz="3600" dirty="0"/>
              <a:t> </a:t>
            </a:r>
            <a:r>
              <a:rPr lang="en-US" altLang="zh-CN" sz="3600" dirty="0" err="1"/>
              <a:t>rANS</a:t>
            </a:r>
            <a:r>
              <a:rPr lang="zh-CN" altLang="en-US" sz="3600" dirty="0"/>
              <a:t> </a:t>
            </a:r>
            <a:r>
              <a:rPr lang="en-US" altLang="zh-CN" sz="3600" dirty="0"/>
              <a:t>Encoding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08CDA-5264-F5D8-4C2C-5FE51A74B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Use </a:t>
            </a:r>
            <a:r>
              <a:rPr lang="en-US" altLang="zh-CN" sz="2000" b="1" dirty="0">
                <a:solidFill>
                  <a:srgbClr val="FF0000"/>
                </a:solidFill>
              </a:rPr>
              <a:t>adaptive models </a:t>
            </a:r>
            <a:r>
              <a:rPr lang="en-US" altLang="zh-CN" sz="2000" dirty="0"/>
              <a:t>to </a:t>
            </a:r>
            <a:r>
              <a:rPr lang="en-US" altLang="zh-CN" sz="2000" b="1" dirty="0">
                <a:solidFill>
                  <a:srgbClr val="FF0000"/>
                </a:solidFill>
              </a:rPr>
              <a:t>adjust</a:t>
            </a:r>
            <a:r>
              <a:rPr lang="en-US" altLang="zh-CN" sz="2000" dirty="0"/>
              <a:t> quantized probabilities </a:t>
            </a:r>
            <a:r>
              <a:rPr lang="en-US" altLang="zh-CN" sz="2000" b="1" dirty="0">
                <a:solidFill>
                  <a:srgbClr val="FF0000"/>
                </a:solidFill>
              </a:rPr>
              <a:t>on the fly </a:t>
            </a:r>
            <a:r>
              <a:rPr lang="en-US" altLang="zh-CN" sz="2000" dirty="0"/>
              <a:t>based on </a:t>
            </a:r>
            <a:r>
              <a:rPr lang="en-US" altLang="zh-CN" sz="2000" b="1" dirty="0"/>
              <a:t>previously observed symbols 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b="1" dirty="0"/>
              <a:t>Relax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the PMF constraints </a:t>
            </a:r>
            <a:r>
              <a:rPr lang="en-US" altLang="zh-CN" sz="2000" dirty="0"/>
              <a:t>- allow </a:t>
            </a:r>
            <a:r>
              <a:rPr lang="en-US" altLang="zh-CN" sz="2000" b="1" dirty="0"/>
              <a:t>approximate</a:t>
            </a:r>
            <a:r>
              <a:rPr lang="en-US" altLang="zh-CN" sz="2000" dirty="0"/>
              <a:t> PMF representations</a:t>
            </a:r>
          </a:p>
          <a:p>
            <a:endParaRPr lang="en-US" altLang="zh-CN" sz="2000" dirty="0"/>
          </a:p>
          <a:p>
            <a:r>
              <a:rPr lang="en-US" altLang="zh-CN" sz="2000" b="1" dirty="0"/>
              <a:t>No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need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pre-defined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codebook</a:t>
            </a:r>
            <a:r>
              <a:rPr lang="zh-CN" altLang="en-US" sz="2000" b="1" dirty="0"/>
              <a:t> </a:t>
            </a:r>
            <a:r>
              <a:rPr lang="en-US" altLang="zh-CN" sz="2000" dirty="0"/>
              <a:t>(unlike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Huffman</a:t>
            </a:r>
            <a:r>
              <a:rPr lang="zh-CN" altLang="en-US" sz="2000" dirty="0"/>
              <a:t> </a:t>
            </a:r>
            <a:r>
              <a:rPr lang="en-US" altLang="zh-CN" sz="2000" dirty="0"/>
              <a:t>encoding)</a:t>
            </a:r>
          </a:p>
          <a:p>
            <a:endParaRPr lang="en-US" altLang="zh-CN" sz="2000" dirty="0"/>
          </a:p>
          <a:p>
            <a:r>
              <a:rPr lang="en-US" altLang="zh-CN" sz="2000" b="1" dirty="0"/>
              <a:t>Increases flexibility and efficiency </a:t>
            </a:r>
            <a:r>
              <a:rPr lang="en-US" altLang="zh-CN" sz="2000" dirty="0"/>
              <a:t>in practical implementations, especially when exact PMF difficult or impractical to obtain</a:t>
            </a:r>
          </a:p>
          <a:p>
            <a:endParaRPr lang="en-US" altLang="zh-CN" sz="2000" dirty="0"/>
          </a:p>
          <a:p>
            <a:r>
              <a:rPr lang="en-US" altLang="zh-CN" sz="2000" dirty="0"/>
              <a:t>Good for </a:t>
            </a:r>
            <a:r>
              <a:rPr lang="en-US" altLang="zh-CN" sz="2000" b="1" dirty="0"/>
              <a:t>parallelization</a:t>
            </a:r>
            <a:r>
              <a:rPr lang="en-US" altLang="zh-CN" sz="2000" dirty="0"/>
              <a:t>, </a:t>
            </a:r>
            <a:r>
              <a:rPr lang="en-US" altLang="zh-CN" sz="2000" b="1" dirty="0"/>
              <a:t>large datasets</a:t>
            </a:r>
            <a:r>
              <a:rPr lang="en-US" altLang="zh-CN" sz="2000" dirty="0"/>
              <a:t>, and </a:t>
            </a:r>
            <a:r>
              <a:rPr lang="en-US" altLang="zh-CN" sz="2000" b="1" dirty="0"/>
              <a:t>highly complex statistical structures</a:t>
            </a:r>
          </a:p>
        </p:txBody>
      </p:sp>
    </p:spTree>
    <p:extLst>
      <p:ext uri="{BB962C8B-B14F-4D97-AF65-F5344CB8AC3E}">
        <p14:creationId xmlns:p14="http://schemas.microsoft.com/office/powerpoint/2010/main" val="2057815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1B262-03EF-C1E5-E241-B9D7B621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Fast</a:t>
            </a:r>
            <a:r>
              <a:rPr lang="zh-CN" altLang="en-US" sz="3600" dirty="0"/>
              <a:t> </a:t>
            </a:r>
            <a:r>
              <a:rPr lang="en-US" altLang="zh-CN" sz="3600" dirty="0" err="1"/>
              <a:t>rANS</a:t>
            </a:r>
            <a:r>
              <a:rPr lang="zh-CN" altLang="en-US" sz="3600" dirty="0"/>
              <a:t> </a:t>
            </a:r>
            <a:r>
              <a:rPr lang="en-US" altLang="zh-CN" sz="3600" dirty="0"/>
              <a:t>Encoding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0D70F-CC76-5FF0-BA8E-0F3400FC77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1800" b="1" u="sng" dirty="0"/>
                  <a:t>Fast-</a:t>
                </a:r>
                <a:r>
                  <a:rPr lang="en-US" altLang="zh-CN" sz="1800" b="1" u="sng" dirty="0" err="1"/>
                  <a:t>rANS</a:t>
                </a:r>
                <a:r>
                  <a:rPr lang="zh-CN" altLang="en-US" sz="1800" b="1" u="sng" dirty="0"/>
                  <a:t> </a:t>
                </a:r>
                <a:r>
                  <a:rPr lang="en-US" altLang="zh-CN" sz="1800" b="1" u="sng" dirty="0"/>
                  <a:t>Encoding</a:t>
                </a:r>
                <a:r>
                  <a:rPr lang="en-US" altLang="zh-CN" sz="1800" dirty="0"/>
                  <a:t>: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1800" dirty="0"/>
                  <a:t>Let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𝑖𝑛𝑣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be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inverse-frequency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count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symbol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(used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look-up</a:t>
                </a:r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r>
                  <a:rPr lang="en-US" altLang="zh-CN" sz="1800" dirty="0"/>
                  <a:t>Then,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𝑓𝑎𝑠𝑡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𝑟𝐴𝑁𝑆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:=</a:t>
                </a: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𝑖𝑛𝑣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r>
                  <a:rPr lang="en-US" altLang="zh-CN" sz="1800" dirty="0"/>
                  <a:t>If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then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(no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change)</a:t>
                </a: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b="1" u="sng" dirty="0"/>
                  <a:t>Fast-</a:t>
                </a:r>
                <a:r>
                  <a:rPr lang="en-US" altLang="zh-CN" sz="1800" b="1" u="sng" dirty="0" err="1"/>
                  <a:t>rANS</a:t>
                </a:r>
                <a:r>
                  <a:rPr lang="zh-CN" altLang="en-US" sz="1800" b="1" u="sng" dirty="0"/>
                  <a:t> </a:t>
                </a:r>
                <a:r>
                  <a:rPr lang="en-US" altLang="zh-CN" sz="1800" b="1" u="sng" dirty="0"/>
                  <a:t>Decoding</a:t>
                </a:r>
                <a:r>
                  <a:rPr lang="en-US" altLang="zh-CN" sz="1800" dirty="0"/>
                  <a:t>:</a:t>
                </a:r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𝑓𝑎𝑠𝑡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𝑟𝐴𝑁𝑆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:=</a:t>
                </a: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zh-CN" alt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𝑠𝑙𝑜𝑡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		</a:t>
                </a:r>
              </a:p>
              <a:p>
                <a:pPr marL="0" indent="0">
                  <a:buNone/>
                </a:pPr>
                <a:r>
                  <a:rPr lang="en-US" altLang="zh-CN" sz="1800" dirty="0"/>
                  <a:t>			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𝑠𝑙𝑜𝑡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	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first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index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greater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than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in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0D70F-CC76-5FF0-BA8E-0F3400FC77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120" b="-7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089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AED2E-9CD9-A64F-E587-196799A0B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Encoded Bitstream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8D9D98-9614-4053-F41E-A25C8CB1CA91}"/>
              </a:ext>
            </a:extLst>
          </p:cNvPr>
          <p:cNvSpPr txBox="1"/>
          <p:nvPr/>
        </p:nvSpPr>
        <p:spPr>
          <a:xfrm>
            <a:off x="824416" y="2852936"/>
            <a:ext cx="669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Bitstream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‘01’</a:t>
            </a:r>
            <a:r>
              <a:rPr lang="zh-CN" altLang="en-US" dirty="0"/>
              <a:t> </a:t>
            </a:r>
            <a:r>
              <a:rPr lang="en-US" altLang="zh-CN" dirty="0"/>
              <a:t>(lossless)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Encoded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(via</a:t>
            </a:r>
            <a:r>
              <a:rPr lang="zh-CN" altLang="en-US" dirty="0"/>
              <a:t> </a:t>
            </a:r>
            <a:r>
              <a:rPr lang="en-US" altLang="zh-CN" dirty="0"/>
              <a:t>fast-RANS)</a:t>
            </a:r>
            <a:r>
              <a:rPr lang="zh-CN" altLang="en-US" dirty="0"/>
              <a:t> 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1F191-D76D-6828-6BC1-473242281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22268"/>
            <a:ext cx="7772400" cy="9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11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3BD6-29F4-3BE8-D9A1-6D3FF7489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Signal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78EED-DAFC-8C41-2386-FCC25AE6BAD2}"/>
              </a:ext>
            </a:extLst>
          </p:cNvPr>
          <p:cNvSpPr txBox="1"/>
          <p:nvPr/>
        </p:nvSpPr>
        <p:spPr>
          <a:xfrm>
            <a:off x="935596" y="4653136"/>
            <a:ext cx="72728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Original</a:t>
            </a:r>
            <a:r>
              <a:rPr lang="zh-CN" altLang="en-US" sz="1500" dirty="0"/>
              <a:t> </a:t>
            </a:r>
            <a:r>
              <a:rPr lang="en-US" altLang="zh-CN" sz="1500" dirty="0"/>
              <a:t>(left)</a:t>
            </a:r>
            <a:r>
              <a:rPr lang="zh-CN" altLang="en-US" sz="1500" dirty="0"/>
              <a:t> </a:t>
            </a:r>
            <a:r>
              <a:rPr lang="en-US" altLang="zh-CN" sz="1500" dirty="0"/>
              <a:t>signal</a:t>
            </a:r>
            <a:r>
              <a:rPr lang="zh-CN" altLang="en-US" sz="1500" dirty="0"/>
              <a:t> </a:t>
            </a:r>
            <a:r>
              <a:rPr lang="en-US" altLang="zh-CN" sz="1500" dirty="0"/>
              <a:t>vs</a:t>
            </a:r>
            <a:r>
              <a:rPr lang="zh-CN" altLang="en-US" sz="1500" dirty="0"/>
              <a:t> </a:t>
            </a:r>
            <a:r>
              <a:rPr lang="en-US" altLang="zh-CN" sz="1500" dirty="0"/>
              <a:t>Reconstructed</a:t>
            </a:r>
            <a:r>
              <a:rPr lang="zh-CN" altLang="en-US" sz="1500" dirty="0"/>
              <a:t> </a:t>
            </a:r>
            <a:r>
              <a:rPr lang="en-US" altLang="zh-CN" sz="1500" dirty="0"/>
              <a:t>(right)</a:t>
            </a:r>
            <a:r>
              <a:rPr lang="zh-CN" altLang="en-US" sz="1500" dirty="0"/>
              <a:t> </a:t>
            </a:r>
            <a:r>
              <a:rPr lang="en-US" altLang="zh-CN" sz="1500" dirty="0"/>
              <a:t>signal</a:t>
            </a:r>
            <a:r>
              <a:rPr lang="zh-CN" altLang="en-US" sz="1500" dirty="0"/>
              <a:t> </a:t>
            </a:r>
            <a:r>
              <a:rPr lang="en-US" altLang="zh-CN" sz="1500" dirty="0"/>
              <a:t>are</a:t>
            </a:r>
            <a:r>
              <a:rPr lang="zh-CN" altLang="en-US" sz="1500" dirty="0"/>
              <a:t> </a:t>
            </a:r>
            <a:r>
              <a:rPr lang="en-US" altLang="zh-CN" sz="1500" b="1" dirty="0"/>
              <a:t>expected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to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be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different</a:t>
            </a:r>
            <a:r>
              <a:rPr lang="zh-CN" altLang="en-US" sz="1500" b="1" dirty="0"/>
              <a:t> </a:t>
            </a:r>
            <a:r>
              <a:rPr lang="en-US" altLang="zh-CN" sz="1500" dirty="0"/>
              <a:t>due</a:t>
            </a:r>
            <a:r>
              <a:rPr lang="zh-CN" altLang="en-US" sz="1500" dirty="0"/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b="1" dirty="0"/>
              <a:t>“lossy”</a:t>
            </a:r>
            <a:r>
              <a:rPr lang="zh-CN" altLang="en-US" sz="1500" b="1" dirty="0"/>
              <a:t> </a:t>
            </a:r>
            <a:r>
              <a:rPr lang="en-US" altLang="zh-CN" sz="1500" dirty="0"/>
              <a:t>compression</a:t>
            </a:r>
            <a:r>
              <a:rPr lang="zh-CN" altLang="en-US" sz="1500" dirty="0"/>
              <a:t> </a:t>
            </a:r>
            <a:r>
              <a:rPr lang="en-US" altLang="zh-CN" sz="1500" dirty="0"/>
              <a:t>scheme.</a:t>
            </a:r>
            <a:r>
              <a:rPr lang="zh-CN" altLang="en-US" sz="1500" dirty="0"/>
              <a:t> </a:t>
            </a:r>
            <a:r>
              <a:rPr lang="en-US" altLang="zh-CN" sz="1500" dirty="0"/>
              <a:t>Notice</a:t>
            </a:r>
            <a:r>
              <a:rPr lang="zh-CN" altLang="en-US" sz="1500" dirty="0"/>
              <a:t> </a:t>
            </a:r>
            <a:r>
              <a:rPr lang="en-US" altLang="zh-CN" sz="1500" dirty="0"/>
              <a:t>that</a:t>
            </a:r>
            <a:r>
              <a:rPr lang="zh-CN" altLang="en-US" sz="1500" dirty="0"/>
              <a:t> </a:t>
            </a:r>
            <a:r>
              <a:rPr lang="en-US" altLang="zh-CN" sz="1500" b="1" dirty="0"/>
              <a:t>patterns</a:t>
            </a:r>
            <a:r>
              <a:rPr lang="zh-CN" altLang="en-US" sz="1500" dirty="0"/>
              <a:t> </a:t>
            </a:r>
            <a:r>
              <a:rPr lang="en-US" altLang="zh-CN" sz="1500" dirty="0"/>
              <a:t>(e.g.,</a:t>
            </a:r>
            <a:r>
              <a:rPr lang="zh-CN" altLang="en-US" sz="1500" dirty="0"/>
              <a:t> </a:t>
            </a:r>
            <a:r>
              <a:rPr lang="en-US" altLang="zh-CN" sz="1500" b="1" dirty="0"/>
              <a:t>spikes</a:t>
            </a:r>
            <a:r>
              <a:rPr lang="en-US" altLang="zh-CN" sz="1500" dirty="0"/>
              <a:t>)</a:t>
            </a:r>
            <a:r>
              <a:rPr lang="zh-CN" altLang="en-US" sz="1500" dirty="0"/>
              <a:t> </a:t>
            </a:r>
            <a:r>
              <a:rPr lang="en-US" altLang="zh-CN" sz="1500" b="1" dirty="0"/>
              <a:t>are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still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visible</a:t>
            </a:r>
            <a:r>
              <a:rPr lang="zh-CN" altLang="en-US" sz="1500" b="1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b="1" dirty="0"/>
              <a:t>reconstructed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signal</a:t>
            </a:r>
            <a:r>
              <a:rPr lang="en-US" altLang="zh-CN" sz="1500" dirty="0"/>
              <a:t>.</a:t>
            </a:r>
            <a:endParaRPr lang="en-US" sz="1500" dirty="0"/>
          </a:p>
        </p:txBody>
      </p:sp>
      <p:pic>
        <p:nvPicPr>
          <p:cNvPr id="16" name="Content Placeholder 15" descr="A graph showing a signal&#10;&#10;Description automatically generated with medium confidence">
            <a:extLst>
              <a:ext uri="{FF2B5EF4-FFF2-40B4-BE49-F238E27FC236}">
                <a16:creationId xmlns:a16="http://schemas.microsoft.com/office/drawing/2014/main" id="{176F35A6-49EF-3801-F51F-AE2DF8933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67234"/>
            <a:ext cx="4183456" cy="2904217"/>
          </a:xfrm>
        </p:spPr>
      </p:pic>
      <p:pic>
        <p:nvPicPr>
          <p:cNvPr id="18" name="Picture 17" descr="A graph showing a signal&#10;&#10;Description automatically generated">
            <a:extLst>
              <a:ext uri="{FF2B5EF4-FFF2-40B4-BE49-F238E27FC236}">
                <a16:creationId xmlns:a16="http://schemas.microsoft.com/office/drawing/2014/main" id="{46B78EAA-7520-2F2C-A237-47A767C48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7234"/>
            <a:ext cx="4124142" cy="28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20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13FE-56B8-1AFB-CDE7-53AB0B41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Lossy (without characterization):</a:t>
            </a:r>
            <a:r>
              <a:rPr lang="zh-CN" altLang="en-US" sz="3600" dirty="0"/>
              <a:t> </a:t>
            </a:r>
            <a:r>
              <a:rPr lang="en-US" sz="3600" dirty="0"/>
              <a:t>Compression</a:t>
            </a:r>
            <a:r>
              <a:rPr lang="zh-CN" altLang="en-US" sz="3600" dirty="0"/>
              <a:t> </a:t>
            </a:r>
            <a:r>
              <a:rPr lang="en-US" altLang="zh-CN" sz="3600" dirty="0"/>
              <a:t>Ratio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A73D6-73DD-EF12-FF16-22FA6E50AAFB}"/>
              </a:ext>
            </a:extLst>
          </p:cNvPr>
          <p:cNvSpPr txBox="1"/>
          <p:nvPr/>
        </p:nvSpPr>
        <p:spPr>
          <a:xfrm>
            <a:off x="961236" y="3429000"/>
            <a:ext cx="759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Expected:</a:t>
            </a:r>
            <a:r>
              <a:rPr lang="zh-CN" altLang="en-US" sz="1600" dirty="0"/>
              <a:t> </a:t>
            </a:r>
            <a:r>
              <a:rPr lang="en-US" altLang="zh-CN" sz="1600" b="1" dirty="0"/>
              <a:t>8:1</a:t>
            </a:r>
            <a:r>
              <a:rPr lang="zh-CN" altLang="en-US" sz="1600" dirty="0"/>
              <a:t> </a:t>
            </a:r>
            <a:r>
              <a:rPr lang="en-US" altLang="zh-CN" sz="1600" dirty="0"/>
              <a:t>(dependent on </a:t>
            </a:r>
            <a:r>
              <a:rPr lang="en-US" altLang="zh-CN" sz="1600" b="1" dirty="0"/>
              <a:t>specific implementation</a:t>
            </a:r>
            <a:r>
              <a:rPr lang="en-US" altLang="zh-CN" sz="1600" dirty="0"/>
              <a:t> of </a:t>
            </a:r>
            <a:r>
              <a:rPr lang="en-US" altLang="zh-CN" sz="1600" b="1" dirty="0"/>
              <a:t>fast </a:t>
            </a:r>
            <a:r>
              <a:rPr lang="en-US" altLang="zh-CN" sz="1600" b="1" dirty="0" err="1"/>
              <a:t>rANS</a:t>
            </a:r>
            <a:r>
              <a:rPr lang="en-US" altLang="zh-CN" sz="1600" b="1" dirty="0"/>
              <a:t> </a:t>
            </a:r>
            <a:r>
              <a:rPr lang="en-US" altLang="zh-CN" sz="1600" dirty="0"/>
              <a:t>encoding)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53737A-9F1E-150C-E658-A67EDE7C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26" y="2852936"/>
            <a:ext cx="6765507" cy="48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914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3DF0-718D-48E7-8E0C-64CBC4AC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Now, Try Characterizing the Spikes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8FA08-450E-2ECF-4FCD-EF424EF41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402832" cy="4525963"/>
          </a:xfrm>
        </p:spPr>
        <p:txBody>
          <a:bodyPr/>
          <a:lstStyle/>
          <a:p>
            <a:r>
              <a:rPr lang="en-US" sz="1800" b="1" dirty="0"/>
              <a:t>Choose a characteristic </a:t>
            </a:r>
            <a:r>
              <a:rPr lang="en-US" sz="1800" dirty="0"/>
              <a:t>to classify the spikes (e.g., `</a:t>
            </a:r>
            <a:r>
              <a:rPr lang="en-US" sz="1800" dirty="0" err="1"/>
              <a:t>ldist</a:t>
            </a:r>
            <a:r>
              <a:rPr lang="en-US" sz="1800" dirty="0"/>
              <a:t>`, `</a:t>
            </a:r>
            <a:r>
              <a:rPr lang="en-US" sz="1800" dirty="0" err="1"/>
              <a:t>rdist</a:t>
            </a:r>
            <a:r>
              <a:rPr lang="en-US" sz="1800" dirty="0"/>
              <a:t>`, `</a:t>
            </a:r>
            <a:r>
              <a:rPr lang="en-US" sz="1800" dirty="0" err="1"/>
              <a:t>rv</a:t>
            </a:r>
            <a:r>
              <a:rPr lang="en-US" sz="1800" dirty="0"/>
              <a:t>`, etc.)</a:t>
            </a:r>
          </a:p>
          <a:p>
            <a:endParaRPr lang="en-US" sz="1800" dirty="0"/>
          </a:p>
          <a:p>
            <a:r>
              <a:rPr lang="en-US" sz="1800" b="1" dirty="0"/>
              <a:t>Estimate the PMF </a:t>
            </a:r>
            <a:r>
              <a:rPr lang="en-US" sz="1800" dirty="0"/>
              <a:t>based on the </a:t>
            </a:r>
            <a:r>
              <a:rPr lang="en-US" sz="1800" b="1" dirty="0"/>
              <a:t>characteristics</a:t>
            </a:r>
            <a:r>
              <a:rPr lang="en-US" sz="1800" dirty="0"/>
              <a:t> (instead of approximation coefficients)</a:t>
            </a:r>
          </a:p>
          <a:p>
            <a:endParaRPr lang="en-US" sz="1800" dirty="0"/>
          </a:p>
          <a:p>
            <a:r>
              <a:rPr lang="en-US" sz="1800" dirty="0"/>
              <a:t>Keep everything else the same</a:t>
            </a:r>
          </a:p>
        </p:txBody>
      </p:sp>
      <p:pic>
        <p:nvPicPr>
          <p:cNvPr id="5" name="Picture 4" descr="A table of numbers and symbols&#10;&#10;Description automatically generated">
            <a:extLst>
              <a:ext uri="{FF2B5EF4-FFF2-40B4-BE49-F238E27FC236}">
                <a16:creationId xmlns:a16="http://schemas.microsoft.com/office/drawing/2014/main" id="{D0059217-AB69-EDF4-DD0E-7C9978DC8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852936"/>
            <a:ext cx="4639304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714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4C7E2-B931-D2B7-E2BA-DBA2039D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Transmitted Bitstream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384DF2-0E26-CC6B-7217-EED97D650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23444"/>
            <a:ext cx="8229600" cy="811112"/>
          </a:xfrm>
        </p:spPr>
      </p:pic>
    </p:spTree>
    <p:extLst>
      <p:ext uri="{BB962C8B-B14F-4D97-AF65-F5344CB8AC3E}">
        <p14:creationId xmlns:p14="http://schemas.microsoft.com/office/powerpoint/2010/main" val="1809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Sectional Side View of Neurotransmitter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>
              <a:sym typeface="+mn-ea"/>
            </a:endParaRPr>
          </a:p>
        </p:txBody>
      </p:sp>
      <p:pic>
        <p:nvPicPr>
          <p:cNvPr id="4" name="图片 3" descr="截图202403151834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785" y="1600200"/>
            <a:ext cx="5409565" cy="46259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3BD6-29F4-3BE8-D9A1-6D3FF7489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Signal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78EED-DAFC-8C41-2386-FCC25AE6BAD2}"/>
              </a:ext>
            </a:extLst>
          </p:cNvPr>
          <p:cNvSpPr txBox="1"/>
          <p:nvPr/>
        </p:nvSpPr>
        <p:spPr>
          <a:xfrm>
            <a:off x="935596" y="4653136"/>
            <a:ext cx="72728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Original</a:t>
            </a:r>
            <a:r>
              <a:rPr lang="zh-CN" altLang="en-US" sz="1500" dirty="0"/>
              <a:t> </a:t>
            </a:r>
            <a:r>
              <a:rPr lang="en-US" altLang="zh-CN" sz="1500" dirty="0"/>
              <a:t>(left)</a:t>
            </a:r>
            <a:r>
              <a:rPr lang="zh-CN" altLang="en-US" sz="1500" dirty="0"/>
              <a:t> </a:t>
            </a:r>
            <a:r>
              <a:rPr lang="en-US" altLang="zh-CN" sz="1500" dirty="0"/>
              <a:t>signal</a:t>
            </a:r>
            <a:r>
              <a:rPr lang="zh-CN" altLang="en-US" sz="1500" dirty="0"/>
              <a:t> </a:t>
            </a:r>
            <a:r>
              <a:rPr lang="en-US" altLang="zh-CN" sz="1500" dirty="0"/>
              <a:t>vs</a:t>
            </a:r>
            <a:r>
              <a:rPr lang="zh-CN" altLang="en-US" sz="1500" dirty="0"/>
              <a:t> </a:t>
            </a:r>
            <a:r>
              <a:rPr lang="en-US" altLang="zh-CN" sz="1500" dirty="0"/>
              <a:t>Reconstructed</a:t>
            </a:r>
            <a:r>
              <a:rPr lang="zh-CN" altLang="en-US" sz="1500" dirty="0"/>
              <a:t> </a:t>
            </a:r>
            <a:r>
              <a:rPr lang="en-US" altLang="zh-CN" sz="1500" dirty="0"/>
              <a:t>(right)</a:t>
            </a:r>
            <a:r>
              <a:rPr lang="zh-CN" altLang="en-US" sz="1500" dirty="0"/>
              <a:t> </a:t>
            </a:r>
            <a:r>
              <a:rPr lang="en-US" altLang="zh-CN" sz="1500" dirty="0"/>
              <a:t>signal</a:t>
            </a:r>
            <a:r>
              <a:rPr lang="zh-CN" altLang="en-US" sz="1500" dirty="0"/>
              <a:t> </a:t>
            </a:r>
            <a:r>
              <a:rPr lang="en-US" altLang="zh-CN" sz="1500" dirty="0"/>
              <a:t>are</a:t>
            </a:r>
            <a:r>
              <a:rPr lang="zh-CN" altLang="en-US" sz="1500" dirty="0"/>
              <a:t> </a:t>
            </a:r>
            <a:r>
              <a:rPr lang="en-US" altLang="zh-CN" sz="1500" b="1" dirty="0"/>
              <a:t>expected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to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be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different</a:t>
            </a:r>
            <a:r>
              <a:rPr lang="zh-CN" altLang="en-US" sz="1500" b="1" dirty="0"/>
              <a:t> </a:t>
            </a:r>
            <a:r>
              <a:rPr lang="en-US" altLang="zh-CN" sz="1500" dirty="0"/>
              <a:t>due</a:t>
            </a:r>
            <a:r>
              <a:rPr lang="zh-CN" altLang="en-US" sz="1500" dirty="0"/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b="1" dirty="0"/>
              <a:t>“lossy”</a:t>
            </a:r>
            <a:r>
              <a:rPr lang="zh-CN" altLang="en-US" sz="1500" b="1" dirty="0"/>
              <a:t> </a:t>
            </a:r>
            <a:r>
              <a:rPr lang="en-US" altLang="zh-CN" sz="1500" dirty="0"/>
              <a:t>compression</a:t>
            </a:r>
            <a:r>
              <a:rPr lang="zh-CN" altLang="en-US" sz="1500" dirty="0"/>
              <a:t> </a:t>
            </a:r>
            <a:r>
              <a:rPr lang="en-US" altLang="zh-CN" sz="1500" dirty="0"/>
              <a:t>scheme. Now, with </a:t>
            </a:r>
            <a:r>
              <a:rPr lang="en-US" altLang="zh-CN" sz="1500" b="1" dirty="0"/>
              <a:t>‘</a:t>
            </a:r>
            <a:r>
              <a:rPr lang="en-US" altLang="zh-CN" sz="1500" b="1" dirty="0" err="1"/>
              <a:t>rdist</a:t>
            </a:r>
            <a:r>
              <a:rPr lang="en-US" altLang="zh-CN" sz="1500" b="1" dirty="0"/>
              <a:t>’</a:t>
            </a:r>
            <a:r>
              <a:rPr lang="en-US" altLang="zh-CN" sz="1500" dirty="0"/>
              <a:t> as our characteristic, we can see that the </a:t>
            </a:r>
            <a:r>
              <a:rPr lang="en-US" altLang="zh-CN" sz="1500" b="1" dirty="0"/>
              <a:t>spike locations</a:t>
            </a:r>
            <a:r>
              <a:rPr lang="en-US" altLang="zh-CN" sz="1500" dirty="0"/>
              <a:t> coincide with the </a:t>
            </a:r>
            <a:r>
              <a:rPr lang="en-US" altLang="zh-CN" sz="1500" b="1" dirty="0"/>
              <a:t>local maxima and minima</a:t>
            </a:r>
            <a:r>
              <a:rPr lang="en-US" altLang="zh-CN" sz="1500" dirty="0"/>
              <a:t>. </a:t>
            </a:r>
            <a:endParaRPr lang="en-US" sz="1500" dirty="0"/>
          </a:p>
        </p:txBody>
      </p:sp>
      <p:pic>
        <p:nvPicPr>
          <p:cNvPr id="16" name="Content Placeholder 15" descr="A graph showing a signal&#10;&#10;Description automatically generated with medium confidence">
            <a:extLst>
              <a:ext uri="{FF2B5EF4-FFF2-40B4-BE49-F238E27FC236}">
                <a16:creationId xmlns:a16="http://schemas.microsoft.com/office/drawing/2014/main" id="{176F35A6-49EF-3801-F51F-AE2DF8933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67234"/>
            <a:ext cx="4183456" cy="2904217"/>
          </a:xfrm>
        </p:spPr>
      </p:pic>
      <p:pic>
        <p:nvPicPr>
          <p:cNvPr id="4" name="Picture 3" descr="A graph showing a line of signal&#10;&#10;Description automatically generated with medium confidence">
            <a:extLst>
              <a:ext uri="{FF2B5EF4-FFF2-40B4-BE49-F238E27FC236}">
                <a16:creationId xmlns:a16="http://schemas.microsoft.com/office/drawing/2014/main" id="{099DC5AC-5D8C-EF64-719A-54E4BF815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336" y="1642625"/>
            <a:ext cx="4450136" cy="299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61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13FE-56B8-1AFB-CDE7-53AB0B41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Lossy (with characterization):</a:t>
            </a:r>
            <a:r>
              <a:rPr lang="zh-CN" altLang="en-US" sz="3600" dirty="0"/>
              <a:t> </a:t>
            </a:r>
            <a:r>
              <a:rPr lang="en-US" sz="3600" dirty="0"/>
              <a:t>Compression</a:t>
            </a:r>
            <a:r>
              <a:rPr lang="zh-CN" altLang="en-US" sz="3600" dirty="0"/>
              <a:t> </a:t>
            </a:r>
            <a:r>
              <a:rPr lang="en-US" altLang="zh-CN" sz="3600" dirty="0"/>
              <a:t>Ratio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A73D6-73DD-EF12-FF16-22FA6E50AAFB}"/>
              </a:ext>
            </a:extLst>
          </p:cNvPr>
          <p:cNvSpPr txBox="1"/>
          <p:nvPr/>
        </p:nvSpPr>
        <p:spPr>
          <a:xfrm>
            <a:off x="961236" y="3429000"/>
            <a:ext cx="759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Expected:</a:t>
            </a:r>
            <a:r>
              <a:rPr lang="zh-CN" altLang="en-US" sz="1600" dirty="0"/>
              <a:t> </a:t>
            </a:r>
            <a:r>
              <a:rPr lang="en-US" altLang="zh-CN" sz="1600" b="1" dirty="0"/>
              <a:t>23:1</a:t>
            </a:r>
            <a:r>
              <a:rPr lang="zh-CN" altLang="en-US" sz="1600" dirty="0"/>
              <a:t> </a:t>
            </a:r>
            <a:r>
              <a:rPr lang="en-US" altLang="zh-CN" sz="1600" dirty="0"/>
              <a:t>(dependent on </a:t>
            </a:r>
            <a:r>
              <a:rPr lang="en-US" altLang="zh-CN" sz="1600" b="1" dirty="0"/>
              <a:t>specific implementation</a:t>
            </a:r>
            <a:r>
              <a:rPr lang="en-US" altLang="zh-CN" sz="1600" dirty="0"/>
              <a:t> of </a:t>
            </a:r>
            <a:r>
              <a:rPr lang="en-US" altLang="zh-CN" sz="1600" b="1" dirty="0"/>
              <a:t>fast </a:t>
            </a:r>
            <a:r>
              <a:rPr lang="en-US" altLang="zh-CN" sz="1600" b="1" dirty="0" err="1"/>
              <a:t>rANS</a:t>
            </a:r>
            <a:r>
              <a:rPr lang="en-US" altLang="zh-CN" sz="1600" b="1" dirty="0"/>
              <a:t> </a:t>
            </a:r>
            <a:r>
              <a:rPr lang="en-US" altLang="zh-CN" sz="1600" dirty="0"/>
              <a:t>encoding)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F02023-79D2-43FB-EECA-5F0446206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36" y="2708920"/>
            <a:ext cx="6952482" cy="6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1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00B050"/>
                </a:solidFill>
              </a:rPr>
              <a:t>Sparse </a:t>
            </a:r>
            <a:r>
              <a:rPr lang="en-US" altLang="zh-CN"/>
              <a:t>compression:</a:t>
            </a:r>
            <a:br>
              <a:rPr lang="en-US" altLang="zh-CN"/>
            </a:br>
            <a:r>
              <a:rPr lang="en-US" altLang="zh-CN"/>
              <a:t>Binned-Spikes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569460" cy="4526280"/>
          </a:xfrm>
        </p:spPr>
        <p:txBody>
          <a:bodyPr/>
          <a:lstStyle/>
          <a:p>
            <a:r>
              <a:rPr lang="en-US" altLang="zh-CN" sz="2000"/>
              <a:t>Spike events counted within </a:t>
            </a:r>
            <a:r>
              <a:rPr lang="en-US" altLang="zh-CN" sz="2000" b="1"/>
              <a:t>windows of time</a:t>
            </a:r>
          </a:p>
          <a:p>
            <a:r>
              <a:rPr lang="en-US" altLang="zh-CN" sz="2000" b="1"/>
              <a:t>Subset of samples</a:t>
            </a:r>
            <a:r>
              <a:rPr lang="en-US" altLang="zh-CN" sz="2000"/>
              <a:t> with values above threshold</a:t>
            </a:r>
          </a:p>
          <a:p>
            <a:r>
              <a:rPr lang="en-US" altLang="zh-CN" sz="2000" b="1"/>
              <a:t>Encode value </a:t>
            </a:r>
            <a:r>
              <a:rPr lang="en-US" altLang="zh-CN" sz="2000"/>
              <a:t>for each </a:t>
            </a:r>
            <a:r>
              <a:rPr lang="en-US" altLang="zh-CN" sz="2000" b="1"/>
              <a:t>subset </a:t>
            </a:r>
            <a:r>
              <a:rPr lang="en-US" altLang="zh-CN" sz="2000"/>
              <a:t>sample via unary encoding </a:t>
            </a:r>
          </a:p>
          <a:p>
            <a:r>
              <a:rPr lang="en-US" altLang="zh-CN" sz="2000" b="1"/>
              <a:t>Append encoded value</a:t>
            </a:r>
            <a:r>
              <a:rPr lang="en-US" altLang="zh-CN" sz="2000"/>
              <a:t> for each subset sample</a:t>
            </a:r>
          </a:p>
          <a:p>
            <a:endParaRPr lang="en-US" altLang="zh-CN" sz="2000"/>
          </a:p>
          <a:p>
            <a:endParaRPr lang="en-US" altLang="zh-CN" sz="2000"/>
          </a:p>
        </p:txBody>
      </p:sp>
      <p:pic>
        <p:nvPicPr>
          <p:cNvPr id="4" name="图片 3" descr="截图202403151835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5" y="1514475"/>
            <a:ext cx="3523615" cy="469836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1: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9734" r="4101" b="78767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08015" y="1520190"/>
            <a:ext cx="3025775" cy="1351915"/>
            <a:chOff x="1417" y="2565"/>
            <a:chExt cx="12133" cy="5103"/>
          </a:xfrm>
        </p:grpSpPr>
        <p:pic>
          <p:nvPicPr>
            <p:cNvPr id="5" name="图片 4" descr="截图20240315183436"/>
            <p:cNvPicPr>
              <a:picLocks noChangeAspect="1"/>
            </p:cNvPicPr>
            <p:nvPr/>
          </p:nvPicPr>
          <p:blipFill>
            <a:blip r:embed="rId3"/>
            <a:srcRect l="6023" t="15452" r="74888" b="42167"/>
            <a:stretch>
              <a:fillRect/>
            </a:stretch>
          </p:blipFill>
          <p:spPr>
            <a:xfrm>
              <a:off x="1417" y="2678"/>
              <a:ext cx="3061" cy="4990"/>
            </a:xfrm>
            <a:prstGeom prst="rect">
              <a:avLst/>
            </a:prstGeom>
          </p:spPr>
        </p:pic>
        <p:pic>
          <p:nvPicPr>
            <p:cNvPr id="6" name="图片 5" descr="截图20240315183436"/>
            <p:cNvPicPr>
              <a:picLocks noChangeAspect="1"/>
            </p:cNvPicPr>
            <p:nvPr/>
          </p:nvPicPr>
          <p:blipFill>
            <a:blip r:embed="rId3"/>
            <a:srcRect l="24750" t="14450" r="18675" b="62432"/>
            <a:stretch>
              <a:fillRect/>
            </a:stretch>
          </p:blipFill>
          <p:spPr>
            <a:xfrm>
              <a:off x="4478" y="2565"/>
              <a:ext cx="9072" cy="2722"/>
            </a:xfrm>
            <a:prstGeom prst="rect">
              <a:avLst/>
            </a:prstGeom>
          </p:spPr>
        </p:pic>
      </p:grpSp>
      <p:pic>
        <p:nvPicPr>
          <p:cNvPr id="10" name="图片 9" descr="v2-c5bcaaaac023ec9ce331edf9e6ad7796_r"/>
          <p:cNvPicPr>
            <a:picLocks noChangeAspect="1"/>
          </p:cNvPicPr>
          <p:nvPr/>
        </p:nvPicPr>
        <p:blipFill>
          <a:blip r:embed="rId4"/>
          <a:srcRect l="4249" t="8447" r="48988" b="28119"/>
          <a:stretch>
            <a:fillRect/>
          </a:stretch>
        </p:blipFill>
        <p:spPr>
          <a:xfrm>
            <a:off x="611505" y="3068960"/>
            <a:ext cx="2376170" cy="216027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618865" y="4076705"/>
            <a:ext cx="648335" cy="4318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659C1899-A717-7ED9-B528-72A88097E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95" y="3078844"/>
            <a:ext cx="3960495" cy="217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235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2: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22820" r="4101" b="65681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44171" t="35856" r="41838" b="54705"/>
          <a:stretch>
            <a:fillRect/>
          </a:stretch>
        </p:blipFill>
        <p:spPr>
          <a:xfrm>
            <a:off x="7236460" y="1484630"/>
            <a:ext cx="1581785" cy="79184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00684" y="1557020"/>
            <a:ext cx="2659147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b="1" dirty="0"/>
              <a:t>Neural</a:t>
            </a:r>
            <a:r>
              <a:rPr lang="zh-CN" altLang="en-US" b="1" dirty="0"/>
              <a:t> </a:t>
            </a:r>
            <a:r>
              <a:rPr lang="en-US" altLang="zh-CN" b="1" dirty="0"/>
              <a:t>Spikes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b="1" dirty="0"/>
              <a:t>spike-snippets</a:t>
            </a:r>
            <a:r>
              <a:rPr lang="zh-CN" altLang="en-US" b="1" dirty="0"/>
              <a:t> </a:t>
            </a:r>
            <a:r>
              <a:rPr lang="en-US" altLang="zh-CN" b="1" dirty="0"/>
              <a:t>mode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revolve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b="1" dirty="0"/>
              <a:t>spikes</a:t>
            </a:r>
          </a:p>
        </p:txBody>
      </p:sp>
      <p:pic>
        <p:nvPicPr>
          <p:cNvPr id="10" name="Picture 9" descr="A blue and red line graph&#10;&#10;Description automatically generated">
            <a:extLst>
              <a:ext uri="{FF2B5EF4-FFF2-40B4-BE49-F238E27FC236}">
                <a16:creationId xmlns:a16="http://schemas.microsoft.com/office/drawing/2014/main" id="{4312CC46-F148-9DF1-C610-B15BCC589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46655"/>
            <a:ext cx="3896338" cy="2418899"/>
          </a:xfrm>
          <a:prstGeom prst="rect">
            <a:avLst/>
          </a:prstGeom>
        </p:spPr>
      </p:pic>
      <p:pic>
        <p:nvPicPr>
          <p:cNvPr id="12" name="Picture 11" descr="A graph of a signal&#10;&#10;Description automatically generated">
            <a:extLst>
              <a:ext uri="{FF2B5EF4-FFF2-40B4-BE49-F238E27FC236}">
                <a16:creationId xmlns:a16="http://schemas.microsoft.com/office/drawing/2014/main" id="{FCF92D5D-942F-47BE-FB34-40C9CC3B0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53" y="3546655"/>
            <a:ext cx="4521627" cy="252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7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3: </a:t>
            </a:r>
          </a:p>
        </p:txBody>
      </p:sp>
      <p:pic>
        <p:nvPicPr>
          <p:cNvPr id="8" name="图片 7" descr="FIG 4"/>
          <p:cNvPicPr>
            <a:picLocks noChangeAspect="1"/>
          </p:cNvPicPr>
          <p:nvPr/>
        </p:nvPicPr>
        <p:blipFill>
          <a:blip r:embed="rId2"/>
          <a:srcRect l="60505" t="48057" r="22623" b="41640"/>
          <a:stretch>
            <a:fillRect/>
          </a:stretch>
        </p:blipFill>
        <p:spPr>
          <a:xfrm>
            <a:off x="6948805" y="1412875"/>
            <a:ext cx="1907540" cy="864235"/>
          </a:xfrm>
          <a:prstGeom prst="rect">
            <a:avLst/>
          </a:prstGeom>
        </p:spPr>
      </p:pic>
      <p:pic>
        <p:nvPicPr>
          <p:cNvPr id="4" name="图片 3" descr="截图20240315183504"/>
          <p:cNvPicPr>
            <a:picLocks noChangeAspect="1"/>
          </p:cNvPicPr>
          <p:nvPr/>
        </p:nvPicPr>
        <p:blipFill>
          <a:blip r:embed="rId3"/>
          <a:srcRect l="8164" t="37478" r="7783" b="52672"/>
          <a:stretch>
            <a:fillRect/>
          </a:stretch>
        </p:blipFill>
        <p:spPr>
          <a:xfrm>
            <a:off x="2771775" y="404495"/>
            <a:ext cx="4608195" cy="7200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3725" y="1431290"/>
            <a:ext cx="1863725" cy="784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Only</a:t>
            </a:r>
            <a:r>
              <a:rPr lang="zh-CN" altLang="en-US" sz="1500" dirty="0"/>
              <a:t> </a:t>
            </a:r>
            <a:r>
              <a:rPr lang="en-US" altLang="zh-CN" sz="1500" dirty="0"/>
              <a:t>sample</a:t>
            </a:r>
            <a:r>
              <a:rPr lang="zh-CN" altLang="en-US" sz="1500" dirty="0"/>
              <a:t> </a:t>
            </a:r>
            <a:r>
              <a:rPr lang="en-US" altLang="zh-CN" sz="1500" dirty="0"/>
              <a:t>signals</a:t>
            </a:r>
            <a:r>
              <a:rPr lang="zh-CN" altLang="en-US" sz="1500" dirty="0"/>
              <a:t> </a:t>
            </a:r>
            <a:r>
              <a:rPr lang="en-US" altLang="zh-CN" sz="1500" dirty="0"/>
              <a:t>that</a:t>
            </a:r>
            <a:r>
              <a:rPr lang="zh-CN" altLang="en-US" sz="1500" dirty="0"/>
              <a:t> </a:t>
            </a:r>
            <a:r>
              <a:rPr lang="en-US" altLang="zh-CN" sz="1500" dirty="0"/>
              <a:t>are</a:t>
            </a:r>
            <a:r>
              <a:rPr lang="zh-CN" altLang="en-US" sz="1500" dirty="0"/>
              <a:t> </a:t>
            </a:r>
            <a:r>
              <a:rPr lang="en-US" altLang="zh-CN" sz="1500" b="1" dirty="0"/>
              <a:t>far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from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zero</a:t>
            </a:r>
          </a:p>
        </p:txBody>
      </p:sp>
      <p:pic>
        <p:nvPicPr>
          <p:cNvPr id="9" name="Picture 8" descr="A graph of blue lines&#10;&#10;Description automatically generated">
            <a:extLst>
              <a:ext uri="{FF2B5EF4-FFF2-40B4-BE49-F238E27FC236}">
                <a16:creationId xmlns:a16="http://schemas.microsoft.com/office/drawing/2014/main" id="{BE7A1F28-9E29-9B98-B655-F52CCF06A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305" y="2591474"/>
            <a:ext cx="4762500" cy="34163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4: </a:t>
            </a:r>
          </a:p>
        </p:txBody>
      </p:sp>
      <p:pic>
        <p:nvPicPr>
          <p:cNvPr id="4" name="图片 3" descr="截图20240315183504"/>
          <p:cNvPicPr>
            <a:picLocks noChangeAspect="1"/>
          </p:cNvPicPr>
          <p:nvPr/>
        </p:nvPicPr>
        <p:blipFill>
          <a:blip r:embed="rId2"/>
          <a:srcRect l="7874" t="51202" r="8073" b="38948"/>
          <a:stretch>
            <a:fillRect/>
          </a:stretch>
        </p:blipFill>
        <p:spPr>
          <a:xfrm>
            <a:off x="2771775" y="404495"/>
            <a:ext cx="4608195" cy="720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3A064F-F026-6B13-6AA6-A5B0D436853E}"/>
              </a:ext>
            </a:extLst>
          </p:cNvPr>
          <p:cNvSpPr txBox="1"/>
          <p:nvPr/>
        </p:nvSpPr>
        <p:spPr>
          <a:xfrm>
            <a:off x="404648" y="1547495"/>
            <a:ext cx="3225126" cy="12003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Unary encoding </a:t>
            </a:r>
            <a:r>
              <a:rPr lang="en-US" dirty="0"/>
              <a:t>- Use </a:t>
            </a:r>
            <a:r>
              <a:rPr lang="en-US" b="1" dirty="0"/>
              <a:t>similar steps</a:t>
            </a:r>
            <a:r>
              <a:rPr lang="en-US" dirty="0"/>
              <a:t> from </a:t>
            </a:r>
            <a:r>
              <a:rPr lang="en-US" b="1" dirty="0"/>
              <a:t>“Lossless” </a:t>
            </a:r>
            <a:r>
              <a:rPr lang="en-US" dirty="0"/>
              <a:t>compression (quotient Q to compute unary)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C3C735-1F02-076E-D906-6BBF4ED5619A}"/>
              </a:ext>
            </a:extLst>
          </p:cNvPr>
          <p:cNvSpPr txBox="1"/>
          <p:nvPr/>
        </p:nvSpPr>
        <p:spPr>
          <a:xfrm>
            <a:off x="4355976" y="2420888"/>
            <a:ext cx="3384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x in decimal, need to first encode in </a:t>
            </a:r>
            <a:r>
              <a:rPr lang="en-US" b="1" dirty="0"/>
              <a:t>Q8.8</a:t>
            </a:r>
            <a:r>
              <a:rPr lang="en-US" dirty="0"/>
              <a:t>, find its quotient (Q), and then compute unary:</a:t>
            </a:r>
          </a:p>
          <a:p>
            <a:endParaRPr lang="en-US" dirty="0"/>
          </a:p>
          <a:p>
            <a:r>
              <a:rPr lang="en-US" b="1" dirty="0"/>
              <a:t>Q = (x * 2^8) / m</a:t>
            </a:r>
          </a:p>
          <a:p>
            <a:endParaRPr lang="en-US" dirty="0"/>
          </a:p>
          <a:p>
            <a:r>
              <a:rPr lang="en-US" b="1" dirty="0"/>
              <a:t>Unary</a:t>
            </a:r>
            <a:r>
              <a:rPr lang="en-US" dirty="0"/>
              <a:t> = Q ‘1’s + ‘0’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5: </a:t>
            </a:r>
            <a:endParaRPr lang="zh-CN" altLang="en-US"/>
          </a:p>
        </p:txBody>
      </p:sp>
      <p:pic>
        <p:nvPicPr>
          <p:cNvPr id="8" name="图片 7" descr="FIG 4"/>
          <p:cNvPicPr>
            <a:picLocks noChangeAspect="1"/>
          </p:cNvPicPr>
          <p:nvPr/>
        </p:nvPicPr>
        <p:blipFill>
          <a:blip r:embed="rId2"/>
          <a:srcRect l="60511" t="65234" r="22617" b="24463"/>
          <a:stretch>
            <a:fillRect/>
          </a:stretch>
        </p:blipFill>
        <p:spPr>
          <a:xfrm>
            <a:off x="6948805" y="1412875"/>
            <a:ext cx="1907540" cy="864235"/>
          </a:xfrm>
          <a:prstGeom prst="rect">
            <a:avLst/>
          </a:prstGeom>
        </p:spPr>
      </p:pic>
      <p:pic>
        <p:nvPicPr>
          <p:cNvPr id="4" name="图片 3" descr="截图20240315183504"/>
          <p:cNvPicPr>
            <a:picLocks noChangeAspect="1"/>
          </p:cNvPicPr>
          <p:nvPr/>
        </p:nvPicPr>
        <p:blipFill>
          <a:blip r:embed="rId3"/>
          <a:srcRect l="7874" t="65977" r="8073" b="24173"/>
          <a:stretch>
            <a:fillRect/>
          </a:stretch>
        </p:blipFill>
        <p:spPr>
          <a:xfrm>
            <a:off x="2771775" y="404495"/>
            <a:ext cx="4608195" cy="7200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9F81AB9-0AE4-F360-DA7C-A9C9A3D5BD6A}"/>
              </a:ext>
            </a:extLst>
          </p:cNvPr>
          <p:cNvSpPr txBox="1"/>
          <p:nvPr/>
        </p:nvSpPr>
        <p:spPr>
          <a:xfrm>
            <a:off x="395605" y="1619250"/>
            <a:ext cx="4055110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All </a:t>
            </a:r>
            <a:r>
              <a:rPr lang="en-US" altLang="zh-CN" dirty="0"/>
              <a:t>values are </a:t>
            </a:r>
            <a:r>
              <a:rPr lang="en-US" altLang="zh-CN" b="1" dirty="0"/>
              <a:t>zero </a:t>
            </a:r>
            <a:r>
              <a:rPr lang="en-US" altLang="zh-CN" dirty="0"/>
              <a:t>or </a:t>
            </a:r>
            <a:r>
              <a:rPr lang="en-US" altLang="zh-CN" b="1" dirty="0"/>
              <a:t>close to zero</a:t>
            </a:r>
            <a:r>
              <a:rPr lang="en-US" altLang="zh-CN" dirty="0"/>
              <a:t> - </a:t>
            </a:r>
            <a:r>
              <a:rPr lang="en-US" altLang="zh-CN" b="1" dirty="0"/>
              <a:t>append “0”</a:t>
            </a:r>
            <a:r>
              <a:rPr lang="en-US" altLang="zh-CN" dirty="0"/>
              <a:t> to bit stream </a:t>
            </a:r>
          </a:p>
          <a:p>
            <a:endParaRPr lang="en-US" altLang="zh-CN" b="1" dirty="0"/>
          </a:p>
          <a:p>
            <a:r>
              <a:rPr lang="en-US" altLang="zh-CN" b="1" dirty="0"/>
              <a:t>One or more </a:t>
            </a:r>
            <a:r>
              <a:rPr lang="en-US" altLang="zh-CN" dirty="0"/>
              <a:t>values </a:t>
            </a:r>
            <a:r>
              <a:rPr lang="en-US" altLang="zh-CN" b="1" dirty="0"/>
              <a:t>non-zero </a:t>
            </a:r>
            <a:r>
              <a:rPr lang="en-US" altLang="zh-CN" dirty="0"/>
              <a:t>- </a:t>
            </a:r>
            <a:r>
              <a:rPr lang="en-US" altLang="zh-CN" b="1" dirty="0"/>
              <a:t>append “1” </a:t>
            </a:r>
            <a:r>
              <a:rPr lang="en-US" altLang="zh-CN" dirty="0"/>
              <a:t>to bit stream + </a:t>
            </a:r>
            <a:r>
              <a:rPr lang="en-US" altLang="zh-CN" b="1" dirty="0"/>
              <a:t>encoded values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6: </a:t>
            </a:r>
            <a:endParaRPr lang="zh-CN" altLang="en-US"/>
          </a:p>
        </p:txBody>
      </p:sp>
      <p:pic>
        <p:nvPicPr>
          <p:cNvPr id="4" name="图片 3" descr="截图20240315183504"/>
          <p:cNvPicPr>
            <a:picLocks noChangeAspect="1"/>
          </p:cNvPicPr>
          <p:nvPr/>
        </p:nvPicPr>
        <p:blipFill>
          <a:blip r:embed="rId3"/>
          <a:srcRect l="7874" t="80752" r="8073" b="9398"/>
          <a:stretch>
            <a:fillRect/>
          </a:stretch>
        </p:blipFill>
        <p:spPr>
          <a:xfrm>
            <a:off x="2771775" y="404495"/>
            <a:ext cx="4608195" cy="720090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4"/>
          <a:srcRect l="24817" t="76473" r="1461" b="7842"/>
          <a:stretch>
            <a:fillRect/>
          </a:stretch>
        </p:blipFill>
        <p:spPr>
          <a:xfrm>
            <a:off x="5107305" y="1557020"/>
            <a:ext cx="3968750" cy="556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A548A4-A9D6-2C29-3E1D-728FB416FE6F}"/>
              </a:ext>
            </a:extLst>
          </p:cNvPr>
          <p:cNvSpPr txBox="1"/>
          <p:nvPr/>
        </p:nvSpPr>
        <p:spPr>
          <a:xfrm>
            <a:off x="685800" y="1417638"/>
            <a:ext cx="3454152" cy="923330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NOTE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Do</a:t>
            </a:r>
            <a:r>
              <a:rPr lang="zh-CN" altLang="en-US" dirty="0"/>
              <a:t> </a:t>
            </a:r>
            <a:r>
              <a:rPr lang="en-US" altLang="zh-CN" b="1" dirty="0"/>
              <a:t>NOT</a:t>
            </a:r>
            <a:r>
              <a:rPr lang="zh-CN" altLang="en-US" dirty="0"/>
              <a:t> </a:t>
            </a:r>
            <a:r>
              <a:rPr lang="en-US" altLang="zh-CN" b="1" dirty="0"/>
              <a:t>transmit</a:t>
            </a:r>
            <a:r>
              <a:rPr lang="zh-CN" altLang="en-US" dirty="0"/>
              <a:t> </a:t>
            </a:r>
            <a:r>
              <a:rPr lang="en-US" altLang="zh-CN" dirty="0"/>
              <a:t>bitstream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b="1" dirty="0"/>
              <a:t>ALL</a:t>
            </a:r>
            <a:r>
              <a:rPr lang="zh-CN" altLang="en-US" b="1" dirty="0"/>
              <a:t> </a:t>
            </a:r>
            <a:r>
              <a:rPr lang="en-US" altLang="zh-CN" b="1" dirty="0"/>
              <a:t>samples</a:t>
            </a:r>
            <a:r>
              <a:rPr lang="zh-CN" altLang="en-US" b="1" dirty="0"/>
              <a:t> </a:t>
            </a:r>
            <a:r>
              <a:rPr lang="en-US" altLang="zh-CN" b="1" dirty="0"/>
              <a:t>are</a:t>
            </a:r>
            <a:r>
              <a:rPr lang="zh-CN" altLang="en-US" b="1" dirty="0"/>
              <a:t> </a:t>
            </a:r>
            <a:r>
              <a:rPr lang="en-US" altLang="zh-CN" b="1" dirty="0"/>
              <a:t>zero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08C7A-5C64-DFEF-E1DC-EE76CCAC6B6C}"/>
              </a:ext>
            </a:extLst>
          </p:cNvPr>
          <p:cNvSpPr txBox="1"/>
          <p:nvPr/>
        </p:nvSpPr>
        <p:spPr>
          <a:xfrm>
            <a:off x="584742" y="3089931"/>
            <a:ext cx="6485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Bitstream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‘10’</a:t>
            </a:r>
            <a:r>
              <a:rPr lang="zh-CN" altLang="en-US" dirty="0"/>
              <a:t> </a:t>
            </a:r>
            <a:r>
              <a:rPr lang="en-US" altLang="zh-CN" dirty="0"/>
              <a:t>(binned-spikes)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encoded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(unary)</a:t>
            </a:r>
            <a:endParaRPr lang="en-US" dirty="0"/>
          </a:p>
        </p:txBody>
      </p:sp>
      <p:pic>
        <p:nvPicPr>
          <p:cNvPr id="11" name="Picture 10" descr="A number of black numbers&#10;&#10;Description automatically generated with medium confidence">
            <a:extLst>
              <a:ext uri="{FF2B5EF4-FFF2-40B4-BE49-F238E27FC236}">
                <a16:creationId xmlns:a16="http://schemas.microsoft.com/office/drawing/2014/main" id="{E6F7925A-4C50-E972-5E21-A6E1AC28C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80" y="3483968"/>
            <a:ext cx="7772400" cy="222561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D7DB2-B719-25FA-4997-15C6BBB1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Signal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21B4B-5AFD-CFB1-0835-DFE4EC6A8B7B}"/>
              </a:ext>
            </a:extLst>
          </p:cNvPr>
          <p:cNvSpPr txBox="1"/>
          <p:nvPr/>
        </p:nvSpPr>
        <p:spPr>
          <a:xfrm>
            <a:off x="1835696" y="4845853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(from step </a:t>
            </a:r>
            <a:r>
              <a:rPr lang="en-US" altLang="zh-CN" dirty="0"/>
              <a:t>3</a:t>
            </a:r>
            <a:r>
              <a:rPr lang="en-US" dirty="0"/>
              <a:t>; left) vs decoded signals (right)</a:t>
            </a:r>
          </a:p>
        </p:txBody>
      </p:sp>
      <p:pic>
        <p:nvPicPr>
          <p:cNvPr id="9" name="Picture 8" descr="A graph of a sample&#10;&#10;Description automatically generated with medium confidence">
            <a:extLst>
              <a:ext uri="{FF2B5EF4-FFF2-40B4-BE49-F238E27FC236}">
                <a16:creationId xmlns:a16="http://schemas.microsoft.com/office/drawing/2014/main" id="{1DF00D54-959C-F524-BF44-88D93BDD9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1893396"/>
            <a:ext cx="4102275" cy="2855183"/>
          </a:xfrm>
          <a:prstGeom prst="rect">
            <a:avLst/>
          </a:prstGeom>
        </p:spPr>
      </p:pic>
      <p:pic>
        <p:nvPicPr>
          <p:cNvPr id="13" name="Content Placeholder 12" descr="A graph of blue lines&#10;&#10;Description automatically generated">
            <a:extLst>
              <a:ext uri="{FF2B5EF4-FFF2-40B4-BE49-F238E27FC236}">
                <a16:creationId xmlns:a16="http://schemas.microsoft.com/office/drawing/2014/main" id="{10D5FB1A-912F-0EC1-C84F-A342BFEA0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58" y="1893396"/>
            <a:ext cx="4102275" cy="2920820"/>
          </a:xfrm>
        </p:spPr>
      </p:pic>
    </p:spTree>
    <p:extLst>
      <p:ext uri="{BB962C8B-B14F-4D97-AF65-F5344CB8AC3E}">
        <p14:creationId xmlns:p14="http://schemas.microsoft.com/office/powerpoint/2010/main" val="2644204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E6961-B94A-2C50-2ECF-96CB06D7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 Spike Detection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BF55-0E5F-5372-2125-036A2A2FB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Procedure</a:t>
            </a:r>
            <a:r>
              <a:rPr lang="en-US" sz="18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Receive Signal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Filter signal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Fit filtered signal to model (Smoothing)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Identify fit values (local minima &amp; maxima)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Compute characteristic values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Compare characteristic values to threshold values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Determine whether spike is detected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Transmit indication of neural spikes</a:t>
            </a:r>
          </a:p>
        </p:txBody>
      </p:sp>
      <p:pic>
        <p:nvPicPr>
          <p:cNvPr id="4" name="图片 4" descr="5b7bb5bc2d81b4f3f95ee2fabc94d7b">
            <a:extLst>
              <a:ext uri="{FF2B5EF4-FFF2-40B4-BE49-F238E27FC236}">
                <a16:creationId xmlns:a16="http://schemas.microsoft.com/office/drawing/2014/main" id="{A8197477-6C8E-B2D2-247F-34F0246D8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283" y="3863181"/>
            <a:ext cx="3514517" cy="2153800"/>
          </a:xfrm>
          <a:prstGeom prst="rect">
            <a:avLst/>
          </a:prstGeom>
        </p:spPr>
      </p:pic>
      <p:pic>
        <p:nvPicPr>
          <p:cNvPr id="5" name="图片 4" descr="5585a24da3a7dd471c06e978e623546">
            <a:extLst>
              <a:ext uri="{FF2B5EF4-FFF2-40B4-BE49-F238E27FC236}">
                <a16:creationId xmlns:a16="http://schemas.microsoft.com/office/drawing/2014/main" id="{CCFD18D2-EBC1-2ECC-002F-9F6329EA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828" y="1633751"/>
            <a:ext cx="3665538" cy="20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60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7518-0205-C987-A643-EF285B70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Binned-Spikes:</a:t>
            </a:r>
            <a:r>
              <a:rPr lang="zh-CN" altLang="en-US" sz="3600" dirty="0"/>
              <a:t> </a:t>
            </a:r>
            <a:r>
              <a:rPr lang="en-US" altLang="zh-CN" sz="3600" dirty="0"/>
              <a:t>Compression</a:t>
            </a:r>
            <a:r>
              <a:rPr lang="zh-CN" altLang="en-US" sz="3600" dirty="0"/>
              <a:t> </a:t>
            </a:r>
            <a:r>
              <a:rPr lang="en-US" altLang="zh-CN" sz="3600" dirty="0"/>
              <a:t>Ratio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BAC7A-A942-4E20-6EB5-DB282BC68386}"/>
              </a:ext>
            </a:extLst>
          </p:cNvPr>
          <p:cNvSpPr txBox="1"/>
          <p:nvPr/>
        </p:nvSpPr>
        <p:spPr>
          <a:xfrm>
            <a:off x="899592" y="3140968"/>
            <a:ext cx="5400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Expected</a:t>
            </a:r>
            <a:r>
              <a:rPr lang="zh-CN" altLang="en-US" sz="1500" dirty="0"/>
              <a:t> </a:t>
            </a:r>
            <a:r>
              <a:rPr lang="en-US" altLang="zh-CN" sz="1500" dirty="0"/>
              <a:t>compression</a:t>
            </a:r>
            <a:r>
              <a:rPr lang="zh-CN" altLang="en-US" sz="1500" dirty="0"/>
              <a:t> </a:t>
            </a:r>
            <a:r>
              <a:rPr lang="en-US" altLang="zh-CN" sz="1500" dirty="0"/>
              <a:t>ratio:</a:t>
            </a:r>
            <a:r>
              <a:rPr lang="zh-CN" altLang="en-US" sz="1500" dirty="0"/>
              <a:t> </a:t>
            </a:r>
            <a:r>
              <a:rPr lang="en-US" altLang="zh-CN" sz="1500" dirty="0"/>
              <a:t>about</a:t>
            </a:r>
            <a:r>
              <a:rPr lang="zh-CN" altLang="en-US" sz="1500" dirty="0"/>
              <a:t> </a:t>
            </a:r>
            <a:r>
              <a:rPr lang="en-US" altLang="zh-CN" sz="1500" b="1" dirty="0"/>
              <a:t>5:1</a:t>
            </a:r>
            <a:endParaRPr lang="en-US" sz="1500" b="1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244391-EFF0-B44A-216F-B9FF4B180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36912"/>
            <a:ext cx="5842620" cy="389508"/>
          </a:xfrm>
        </p:spPr>
      </p:pic>
    </p:spTree>
    <p:extLst>
      <p:ext uri="{BB962C8B-B14F-4D97-AF65-F5344CB8AC3E}">
        <p14:creationId xmlns:p14="http://schemas.microsoft.com/office/powerpoint/2010/main" val="12204407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00B050"/>
                </a:solidFill>
                <a:sym typeface="+mn-ea"/>
              </a:rPr>
              <a:t>Sparse </a:t>
            </a:r>
            <a:r>
              <a:rPr lang="en-US" altLang="zh-CN"/>
              <a:t>compression:</a:t>
            </a:r>
            <a:br>
              <a:rPr lang="zh-CN" altLang="en-US"/>
            </a:br>
            <a:r>
              <a:rPr lang="en-US" altLang="zh-CN">
                <a:sym typeface="+mn-ea"/>
              </a:rPr>
              <a:t>Spike-Band Power Mode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211320" cy="4526280"/>
          </a:xfrm>
        </p:spPr>
        <p:txBody>
          <a:bodyPr/>
          <a:lstStyle/>
          <a:p>
            <a:r>
              <a:rPr lang="en-US" altLang="zh-CN" sz="2000" b="1"/>
              <a:t>Waveforms </a:t>
            </a:r>
            <a:r>
              <a:rPr lang="en-US" altLang="zh-CN" sz="2000" b="1">
                <a:solidFill>
                  <a:srgbClr val="FF0000"/>
                </a:solidFill>
              </a:rPr>
              <a:t>accumulated and averaged</a:t>
            </a:r>
            <a:r>
              <a:rPr lang="en-US" altLang="zh-CN" sz="2000" b="1"/>
              <a:t> </a:t>
            </a:r>
            <a:r>
              <a:rPr lang="en-US" altLang="zh-CN" sz="2000" b="1">
                <a:solidFill>
                  <a:srgbClr val="FF0000"/>
                </a:solidFill>
              </a:rPr>
              <a:t>within time window</a:t>
            </a:r>
          </a:p>
          <a:p>
            <a:r>
              <a:rPr lang="en-US" altLang="zh-CN" sz="2000" b="1"/>
              <a:t>Estimated </a:t>
            </a:r>
            <a:r>
              <a:rPr lang="en-US" altLang="zh-CN" sz="2000" b="1">
                <a:solidFill>
                  <a:srgbClr val="FF0000"/>
                </a:solidFill>
              </a:rPr>
              <a:t>average power value </a:t>
            </a:r>
          </a:p>
          <a:p>
            <a:r>
              <a:rPr lang="en-US" altLang="zh-CN" sz="2000" b="1"/>
              <a:t>Subset </a:t>
            </a:r>
            <a:r>
              <a:rPr lang="en-US" altLang="zh-CN" sz="2000"/>
              <a:t>of samples above threshold</a:t>
            </a:r>
          </a:p>
          <a:p>
            <a:r>
              <a:rPr lang="en-US" altLang="zh-CN" sz="2000" b="1"/>
              <a:t>Append estimated average power value</a:t>
            </a:r>
            <a:r>
              <a:rPr lang="en-US" altLang="zh-CN" sz="2000"/>
              <a:t> to each subset sample</a:t>
            </a:r>
          </a:p>
        </p:txBody>
      </p:sp>
      <p:pic>
        <p:nvPicPr>
          <p:cNvPr id="4" name="图片 3" descr="截图202403151835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845" y="1484630"/>
            <a:ext cx="3560445" cy="484441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1: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9734" r="4101" b="78767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08015" y="1520190"/>
            <a:ext cx="3025775" cy="1351915"/>
            <a:chOff x="1417" y="2565"/>
            <a:chExt cx="12133" cy="5103"/>
          </a:xfrm>
        </p:grpSpPr>
        <p:pic>
          <p:nvPicPr>
            <p:cNvPr id="5" name="图片 4" descr="截图20240315183436"/>
            <p:cNvPicPr>
              <a:picLocks noChangeAspect="1"/>
            </p:cNvPicPr>
            <p:nvPr/>
          </p:nvPicPr>
          <p:blipFill>
            <a:blip r:embed="rId3"/>
            <a:srcRect l="6023" t="15452" r="74888" b="42167"/>
            <a:stretch>
              <a:fillRect/>
            </a:stretch>
          </p:blipFill>
          <p:spPr>
            <a:xfrm>
              <a:off x="1417" y="2678"/>
              <a:ext cx="3061" cy="4990"/>
            </a:xfrm>
            <a:prstGeom prst="rect">
              <a:avLst/>
            </a:prstGeom>
          </p:spPr>
        </p:pic>
        <p:pic>
          <p:nvPicPr>
            <p:cNvPr id="6" name="图片 5" descr="截图20240315183436"/>
            <p:cNvPicPr>
              <a:picLocks noChangeAspect="1"/>
            </p:cNvPicPr>
            <p:nvPr/>
          </p:nvPicPr>
          <p:blipFill>
            <a:blip r:embed="rId3"/>
            <a:srcRect l="24750" t="14450" r="18675" b="62432"/>
            <a:stretch>
              <a:fillRect/>
            </a:stretch>
          </p:blipFill>
          <p:spPr>
            <a:xfrm>
              <a:off x="4478" y="2565"/>
              <a:ext cx="9072" cy="2722"/>
            </a:xfrm>
            <a:prstGeom prst="rect">
              <a:avLst/>
            </a:prstGeom>
          </p:spPr>
        </p:pic>
      </p:grpSp>
      <p:pic>
        <p:nvPicPr>
          <p:cNvPr id="10" name="图片 9" descr="v2-c5bcaaaac023ec9ce331edf9e6ad7796_r"/>
          <p:cNvPicPr>
            <a:picLocks noChangeAspect="1"/>
          </p:cNvPicPr>
          <p:nvPr/>
        </p:nvPicPr>
        <p:blipFill>
          <a:blip r:embed="rId4"/>
          <a:srcRect l="4249" t="8447" r="48988" b="28119"/>
          <a:stretch>
            <a:fillRect/>
          </a:stretch>
        </p:blipFill>
        <p:spPr>
          <a:xfrm>
            <a:off x="611505" y="3068960"/>
            <a:ext cx="2376170" cy="216027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618865" y="4076705"/>
            <a:ext cx="648335" cy="4318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659C1899-A717-7ED9-B528-72A88097E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95" y="3078844"/>
            <a:ext cx="3960495" cy="217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04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Step 1: 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00684" y="1557020"/>
            <a:ext cx="2659147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b="1" dirty="0"/>
              <a:t>Neural</a:t>
            </a:r>
            <a:r>
              <a:rPr lang="zh-CN" altLang="en-US" b="1" dirty="0"/>
              <a:t> </a:t>
            </a:r>
            <a:r>
              <a:rPr lang="en-US" altLang="zh-CN" b="1" dirty="0"/>
              <a:t>Spikes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b="1" dirty="0"/>
              <a:t>spike-snippets</a:t>
            </a:r>
            <a:r>
              <a:rPr lang="zh-CN" altLang="en-US" b="1" dirty="0"/>
              <a:t> </a:t>
            </a:r>
            <a:r>
              <a:rPr lang="en-US" altLang="zh-CN" b="1" dirty="0"/>
              <a:t>mode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revolve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b="1" dirty="0"/>
              <a:t>spikes</a:t>
            </a:r>
          </a:p>
        </p:txBody>
      </p:sp>
      <p:pic>
        <p:nvPicPr>
          <p:cNvPr id="3" name="图片 3" descr="截图20240315183446">
            <a:extLst>
              <a:ext uri="{FF2B5EF4-FFF2-40B4-BE49-F238E27FC236}">
                <a16:creationId xmlns:a16="http://schemas.microsoft.com/office/drawing/2014/main" id="{A4B72709-1911-A45B-4C00-AD1F91A26F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88" t="9734" r="4101" b="78767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grpSp>
        <p:nvGrpSpPr>
          <p:cNvPr id="6" name="组合 6">
            <a:extLst>
              <a:ext uri="{FF2B5EF4-FFF2-40B4-BE49-F238E27FC236}">
                <a16:creationId xmlns:a16="http://schemas.microsoft.com/office/drawing/2014/main" id="{9FBC2731-3C93-D690-2608-E8EFCDE249BE}"/>
              </a:ext>
            </a:extLst>
          </p:cNvPr>
          <p:cNvGrpSpPr/>
          <p:nvPr/>
        </p:nvGrpSpPr>
        <p:grpSpPr>
          <a:xfrm>
            <a:off x="5708015" y="1520190"/>
            <a:ext cx="3025775" cy="1351915"/>
            <a:chOff x="1417" y="2565"/>
            <a:chExt cx="12133" cy="5103"/>
          </a:xfrm>
        </p:grpSpPr>
        <p:pic>
          <p:nvPicPr>
            <p:cNvPr id="9" name="图片 4" descr="截图20240315183436">
              <a:extLst>
                <a:ext uri="{FF2B5EF4-FFF2-40B4-BE49-F238E27FC236}">
                  <a16:creationId xmlns:a16="http://schemas.microsoft.com/office/drawing/2014/main" id="{D7F05D7C-7B65-12B8-2545-C28F140CC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023" t="15452" r="74888" b="42167"/>
            <a:stretch>
              <a:fillRect/>
            </a:stretch>
          </p:blipFill>
          <p:spPr>
            <a:xfrm>
              <a:off x="1417" y="2678"/>
              <a:ext cx="3061" cy="4990"/>
            </a:xfrm>
            <a:prstGeom prst="rect">
              <a:avLst/>
            </a:prstGeom>
          </p:spPr>
        </p:pic>
        <p:pic>
          <p:nvPicPr>
            <p:cNvPr id="10" name="图片 5" descr="截图20240315183436">
              <a:extLst>
                <a:ext uri="{FF2B5EF4-FFF2-40B4-BE49-F238E27FC236}">
                  <a16:creationId xmlns:a16="http://schemas.microsoft.com/office/drawing/2014/main" id="{16C5ADA4-32C3-0E63-5536-20503CF0F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750" t="14450" r="18675" b="62432"/>
            <a:stretch>
              <a:fillRect/>
            </a:stretch>
          </p:blipFill>
          <p:spPr>
            <a:xfrm>
              <a:off x="4478" y="2565"/>
              <a:ext cx="9072" cy="2722"/>
            </a:xfrm>
            <a:prstGeom prst="rect">
              <a:avLst/>
            </a:prstGeom>
          </p:spPr>
        </p:pic>
      </p:grpSp>
      <p:pic>
        <p:nvPicPr>
          <p:cNvPr id="11" name="Picture 10" descr="A blue and red line graph&#10;&#10;Description automatically generated">
            <a:extLst>
              <a:ext uri="{FF2B5EF4-FFF2-40B4-BE49-F238E27FC236}">
                <a16:creationId xmlns:a16="http://schemas.microsoft.com/office/drawing/2014/main" id="{DB069393-1D74-1351-8C77-A7F3CC5CD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46655"/>
            <a:ext cx="3896338" cy="2418899"/>
          </a:xfrm>
          <a:prstGeom prst="rect">
            <a:avLst/>
          </a:prstGeom>
        </p:spPr>
      </p:pic>
      <p:pic>
        <p:nvPicPr>
          <p:cNvPr id="12" name="Picture 11" descr="A graph of a signal&#10;&#10;Description automatically generated">
            <a:extLst>
              <a:ext uri="{FF2B5EF4-FFF2-40B4-BE49-F238E27FC236}">
                <a16:creationId xmlns:a16="http://schemas.microsoft.com/office/drawing/2014/main" id="{90E655FB-50DA-AE55-DEAC-77D11024B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53" y="3546655"/>
            <a:ext cx="4521627" cy="252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325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2: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22820" r="4101" b="65681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44171" t="35856" r="41838" b="54705"/>
          <a:stretch>
            <a:fillRect/>
          </a:stretch>
        </p:blipFill>
        <p:spPr>
          <a:xfrm>
            <a:off x="7236460" y="1484630"/>
            <a:ext cx="1581785" cy="7918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6100" y="1416050"/>
            <a:ext cx="3234055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Filter</a:t>
            </a:r>
            <a:r>
              <a:rPr lang="zh-CN" altLang="en-US" b="1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spike-snippets</a:t>
            </a:r>
            <a:r>
              <a:rPr lang="zh-CN" altLang="en-US" dirty="0"/>
              <a:t> </a:t>
            </a:r>
            <a:r>
              <a:rPr lang="en-US" altLang="zh-CN" dirty="0"/>
              <a:t>signal.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b="1" dirty="0"/>
              <a:t>absolute</a:t>
            </a:r>
            <a:r>
              <a:rPr lang="zh-CN" altLang="en-US" b="1" dirty="0"/>
              <a:t> </a:t>
            </a:r>
            <a:r>
              <a:rPr lang="en-US" altLang="zh-CN" b="1" dirty="0"/>
              <a:t>value</a:t>
            </a:r>
            <a:r>
              <a:rPr lang="zh-CN" altLang="en-US" b="1" dirty="0"/>
              <a:t> </a:t>
            </a:r>
            <a:r>
              <a:rPr lang="en-US" altLang="zh-CN" dirty="0"/>
              <a:t>(for</a:t>
            </a:r>
            <a:r>
              <a:rPr lang="zh-CN" altLang="en-US" dirty="0"/>
              <a:t> </a:t>
            </a:r>
            <a:r>
              <a:rPr lang="en-US" altLang="zh-CN" b="1" dirty="0"/>
              <a:t>unary</a:t>
            </a:r>
            <a:r>
              <a:rPr lang="zh-CN" altLang="en-US" b="1" dirty="0"/>
              <a:t> </a:t>
            </a:r>
            <a:r>
              <a:rPr lang="en-US" altLang="zh-CN" b="1" dirty="0"/>
              <a:t>encoding</a:t>
            </a:r>
            <a:r>
              <a:rPr lang="en-US" altLang="zh-CN" dirty="0"/>
              <a:t>)</a:t>
            </a:r>
            <a:endParaRPr lang="en-US" altLang="zh-C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FC55B-C402-1820-2EE6-3E011ACEACD0}"/>
              </a:ext>
            </a:extLst>
          </p:cNvPr>
          <p:cNvSpPr txBox="1"/>
          <p:nvPr/>
        </p:nvSpPr>
        <p:spPr>
          <a:xfrm>
            <a:off x="402478" y="2674321"/>
            <a:ext cx="33680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Each sample</a:t>
            </a:r>
            <a:r>
              <a:rPr lang="en-US" altLang="zh-CN" dirty="0"/>
              <a:t> corresponds to </a:t>
            </a:r>
            <a:r>
              <a:rPr lang="en-US" altLang="zh-CN" b="1" dirty="0"/>
              <a:t>channel </a:t>
            </a:r>
            <a:r>
              <a:rPr lang="en-US" altLang="zh-CN" dirty="0"/>
              <a:t>(</a:t>
            </a:r>
            <a:r>
              <a:rPr lang="en-US" altLang="zh-CN" b="1" dirty="0"/>
              <a:t>values </a:t>
            </a:r>
            <a:r>
              <a:rPr lang="en-US" altLang="zh-CN" dirty="0"/>
              <a:t>sampled in a </a:t>
            </a:r>
            <a:r>
              <a:rPr lang="en-US" altLang="zh-CN" b="1" dirty="0"/>
              <a:t>per-channel basis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b="1" dirty="0"/>
              <a:t>n channels/samples</a:t>
            </a:r>
          </a:p>
        </p:txBody>
      </p:sp>
      <p:pic>
        <p:nvPicPr>
          <p:cNvPr id="11" name="Picture 10" descr="A graph of a signal&#10;&#10;Description automatically generated">
            <a:extLst>
              <a:ext uri="{FF2B5EF4-FFF2-40B4-BE49-F238E27FC236}">
                <a16:creationId xmlns:a16="http://schemas.microsoft.com/office/drawing/2014/main" id="{128159FB-3808-7BC3-7EC0-9BF2B6B1D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651603"/>
            <a:ext cx="464820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3: </a:t>
            </a:r>
            <a:endParaRPr lang="zh-CN" altLang="en-US"/>
          </a:p>
        </p:txBody>
      </p:sp>
      <p:pic>
        <p:nvPicPr>
          <p:cNvPr id="4" name="图片 3" descr="截图20240315183511"/>
          <p:cNvPicPr>
            <a:picLocks noChangeAspect="1"/>
          </p:cNvPicPr>
          <p:nvPr/>
        </p:nvPicPr>
        <p:blipFill>
          <a:blip r:embed="rId2"/>
          <a:srcRect l="8097" t="37161" r="4940" b="53405"/>
          <a:stretch>
            <a:fillRect/>
          </a:stretch>
        </p:blipFill>
        <p:spPr>
          <a:xfrm>
            <a:off x="2627630" y="476885"/>
            <a:ext cx="4878070" cy="7200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7200" y="1412875"/>
            <a:ext cx="2890664" cy="1143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sz="1700"/>
              <a:t>i.e, Measure </a:t>
            </a:r>
            <a:r>
              <a:rPr lang="en-US" altLang="zh-CN" sz="1700" b="1"/>
              <a:t>average power (amplitude)</a:t>
            </a:r>
            <a:r>
              <a:rPr lang="en-US" altLang="zh-CN" sz="1700"/>
              <a:t> in </a:t>
            </a:r>
            <a:r>
              <a:rPr lang="en-US" altLang="zh-CN" sz="1700" b="1"/>
              <a:t>each sample </a:t>
            </a:r>
          </a:p>
          <a:p>
            <a:r>
              <a:rPr lang="en-US" altLang="zh-CN" sz="1700" b="1"/>
              <a:t>--&gt; n-dimensional vector</a:t>
            </a:r>
          </a:p>
        </p:txBody>
      </p:sp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F4F3B112-E512-FD87-BDEB-A6FDC30D1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204864"/>
            <a:ext cx="4876800" cy="34036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4: </a:t>
            </a:r>
            <a:endParaRPr lang="zh-CN" altLang="en-US"/>
          </a:p>
        </p:txBody>
      </p:sp>
      <p:pic>
        <p:nvPicPr>
          <p:cNvPr id="4" name="图片 3" descr="截图20240315183511"/>
          <p:cNvPicPr>
            <a:picLocks noChangeAspect="1"/>
          </p:cNvPicPr>
          <p:nvPr/>
        </p:nvPicPr>
        <p:blipFill>
          <a:blip r:embed="rId2"/>
          <a:srcRect l="7701" t="50929" r="5336" b="38688"/>
          <a:stretch>
            <a:fillRect/>
          </a:stretch>
        </p:blipFill>
        <p:spPr>
          <a:xfrm>
            <a:off x="2627630" y="404495"/>
            <a:ext cx="4878070" cy="792480"/>
          </a:xfrm>
          <a:prstGeom prst="rect">
            <a:avLst/>
          </a:prstGeom>
        </p:spPr>
      </p:pic>
      <p:pic>
        <p:nvPicPr>
          <p:cNvPr id="8" name="图片 7" descr="FIG 4"/>
          <p:cNvPicPr>
            <a:picLocks noChangeAspect="1"/>
          </p:cNvPicPr>
          <p:nvPr/>
        </p:nvPicPr>
        <p:blipFill>
          <a:blip r:embed="rId3"/>
          <a:srcRect l="60505" t="48057" r="22623" b="41640"/>
          <a:stretch>
            <a:fillRect/>
          </a:stretch>
        </p:blipFill>
        <p:spPr>
          <a:xfrm>
            <a:off x="6948805" y="1412875"/>
            <a:ext cx="1907540" cy="8642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6555" y="1557020"/>
            <a:ext cx="3043317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e.g., Identify </a:t>
            </a:r>
            <a:r>
              <a:rPr lang="en-US" altLang="zh-CN" b="1" dirty="0"/>
              <a:t>non-zero average power values </a:t>
            </a:r>
            <a:r>
              <a:rPr lang="en-US" altLang="zh-CN" dirty="0"/>
              <a:t>(</a:t>
            </a:r>
            <a:r>
              <a:rPr lang="en-US" altLang="zh-CN" b="1" dirty="0"/>
              <a:t>sparse</a:t>
            </a:r>
            <a:r>
              <a:rPr lang="en-US" altLang="zh-CN" dirty="0"/>
              <a:t> - </a:t>
            </a:r>
            <a:r>
              <a:rPr lang="en-US" altLang="zh-CN" b="1" dirty="0"/>
              <a:t>most values 0</a:t>
            </a:r>
            <a:r>
              <a:rPr lang="en-US" altLang="zh-CN" dirty="0"/>
              <a:t>)</a:t>
            </a:r>
          </a:p>
        </p:txBody>
      </p:sp>
      <p:pic>
        <p:nvPicPr>
          <p:cNvPr id="7" name="Picture 6" descr="A graph of a number of blue lines&#10;&#10;Description automatically generated">
            <a:extLst>
              <a:ext uri="{FF2B5EF4-FFF2-40B4-BE49-F238E27FC236}">
                <a16:creationId xmlns:a16="http://schemas.microsoft.com/office/drawing/2014/main" id="{C33B1880-3282-6158-09EA-7B1EBE18D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2726651"/>
            <a:ext cx="4826000" cy="330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5: </a:t>
            </a:r>
            <a:endParaRPr lang="zh-CN" altLang="en-US"/>
          </a:p>
        </p:txBody>
      </p:sp>
      <p:pic>
        <p:nvPicPr>
          <p:cNvPr id="4" name="图片 3" descr="截图20240315183511"/>
          <p:cNvPicPr>
            <a:picLocks noChangeAspect="1"/>
          </p:cNvPicPr>
          <p:nvPr/>
        </p:nvPicPr>
        <p:blipFill>
          <a:blip r:embed="rId2"/>
          <a:srcRect l="7701" t="65089" r="5336" b="24528"/>
          <a:stretch>
            <a:fillRect/>
          </a:stretch>
        </p:blipFill>
        <p:spPr>
          <a:xfrm>
            <a:off x="2627630" y="404495"/>
            <a:ext cx="4878070" cy="792480"/>
          </a:xfrm>
          <a:prstGeom prst="rect">
            <a:avLst/>
          </a:prstGeom>
        </p:spPr>
      </p:pic>
      <p:pic>
        <p:nvPicPr>
          <p:cNvPr id="8" name="图片 7" descr="FIG 4"/>
          <p:cNvPicPr>
            <a:picLocks noChangeAspect="1"/>
          </p:cNvPicPr>
          <p:nvPr/>
        </p:nvPicPr>
        <p:blipFill>
          <a:blip r:embed="rId3"/>
          <a:srcRect l="60511" t="65234" r="22617" b="24463"/>
          <a:stretch>
            <a:fillRect/>
          </a:stretch>
        </p:blipFill>
        <p:spPr>
          <a:xfrm>
            <a:off x="6948805" y="1412875"/>
            <a:ext cx="1907540" cy="8642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6554" y="1557020"/>
            <a:ext cx="3979421" cy="2862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If sample </a:t>
            </a:r>
            <a:r>
              <a:rPr lang="en-US" altLang="zh-CN" b="1" dirty="0"/>
              <a:t>average power</a:t>
            </a:r>
            <a:r>
              <a:rPr lang="en-US" altLang="zh-CN" dirty="0"/>
              <a:t> </a:t>
            </a:r>
            <a:r>
              <a:rPr lang="en-US" altLang="zh-CN" b="1" dirty="0"/>
              <a:t>zero </a:t>
            </a:r>
            <a:r>
              <a:rPr lang="en-US" altLang="zh-CN" dirty="0"/>
              <a:t>--&gt;</a:t>
            </a:r>
            <a:r>
              <a:rPr lang="en-US" altLang="zh-CN" b="1" dirty="0"/>
              <a:t> append ‘0’</a:t>
            </a:r>
            <a:r>
              <a:rPr lang="en-US" altLang="zh-CN" dirty="0"/>
              <a:t> to bitstream</a:t>
            </a:r>
          </a:p>
          <a:p>
            <a:endParaRPr lang="en-US" altLang="zh-CN" dirty="0"/>
          </a:p>
          <a:p>
            <a:r>
              <a:rPr lang="en-US" altLang="zh-CN" b="1" dirty="0"/>
              <a:t>Else </a:t>
            </a:r>
            <a:r>
              <a:rPr lang="en-US" altLang="zh-CN" dirty="0"/>
              <a:t>--&gt; </a:t>
            </a:r>
            <a:r>
              <a:rPr lang="en-US" altLang="zh-CN" b="1" dirty="0"/>
              <a:t>append ‘1’ + average power value</a:t>
            </a:r>
            <a:r>
              <a:rPr lang="en-US" altLang="zh-CN" dirty="0"/>
              <a:t> to bitstream</a:t>
            </a:r>
            <a:r>
              <a:rPr lang="zh-CN" altLang="en-US" dirty="0"/>
              <a:t> </a:t>
            </a:r>
            <a:r>
              <a:rPr lang="en-US" altLang="zh-CN" dirty="0"/>
              <a:t>(encoded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b="1" dirty="0"/>
              <a:t>unary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resample</a:t>
            </a:r>
            <a:r>
              <a:rPr lang="zh-CN" altLang="en-US" b="1" dirty="0"/>
              <a:t> </a:t>
            </a:r>
            <a:r>
              <a:rPr lang="en-US" altLang="zh-CN" b="1" dirty="0"/>
              <a:t>m</a:t>
            </a:r>
            <a:r>
              <a:rPr lang="zh-CN" altLang="en-US" dirty="0"/>
              <a:t> </a:t>
            </a:r>
            <a:r>
              <a:rPr lang="en-US" altLang="zh-CN" dirty="0"/>
              <a:t>(minimum</a:t>
            </a:r>
            <a:r>
              <a:rPr lang="zh-CN" altLang="en-US" dirty="0"/>
              <a:t> </a:t>
            </a:r>
            <a:r>
              <a:rPr lang="en-US" altLang="zh-CN" dirty="0"/>
              <a:t>#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bits)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r>
              <a:rPr lang="zh-CN" altLang="en-US" dirty="0"/>
              <a:t> </a:t>
            </a:r>
            <a:r>
              <a:rPr lang="en-US" altLang="zh-CN" b="1" dirty="0"/>
              <a:t>average</a:t>
            </a:r>
            <a:r>
              <a:rPr lang="zh-CN" altLang="en-US" b="1" dirty="0"/>
              <a:t> </a:t>
            </a:r>
            <a:r>
              <a:rPr lang="en-US" altLang="zh-CN" b="1" dirty="0"/>
              <a:t>power</a:t>
            </a:r>
          </a:p>
        </p:txBody>
      </p:sp>
      <p:pic>
        <p:nvPicPr>
          <p:cNvPr id="6" name="Picture 5" descr="A black and white image of a letter&#10;&#10;Description automatically generated">
            <a:extLst>
              <a:ext uri="{FF2B5EF4-FFF2-40B4-BE49-F238E27FC236}">
                <a16:creationId xmlns:a16="http://schemas.microsoft.com/office/drawing/2014/main" id="{1CDFD41B-3B41-4FC7-DC96-501969D08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54" y="5157192"/>
            <a:ext cx="2654300" cy="49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5E924F-C320-E316-9A0C-FFCD7EA4E181}"/>
              </a:ext>
            </a:extLst>
          </p:cNvPr>
          <p:cNvSpPr txBox="1"/>
          <p:nvPr/>
        </p:nvSpPr>
        <p:spPr>
          <a:xfrm>
            <a:off x="4932040" y="2555875"/>
            <a:ext cx="37089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x in decimal, need to first encode in </a:t>
            </a:r>
            <a:r>
              <a:rPr lang="en-US" b="1" dirty="0"/>
              <a:t>Q8.8</a:t>
            </a:r>
            <a:r>
              <a:rPr lang="en-US" dirty="0"/>
              <a:t>, find its quotient (Q), and then compute unary:</a:t>
            </a:r>
          </a:p>
          <a:p>
            <a:endParaRPr lang="en-US" dirty="0"/>
          </a:p>
          <a:p>
            <a:r>
              <a:rPr lang="en-US" b="1" dirty="0"/>
              <a:t>Resample m </a:t>
            </a:r>
            <a:r>
              <a:rPr lang="en-US" dirty="0"/>
              <a:t>based on </a:t>
            </a:r>
            <a:r>
              <a:rPr lang="en-US" b="1" dirty="0"/>
              <a:t>max power magnitude</a:t>
            </a:r>
          </a:p>
          <a:p>
            <a:endParaRPr lang="en-US" dirty="0"/>
          </a:p>
          <a:p>
            <a:r>
              <a:rPr lang="en-US" b="1" dirty="0"/>
              <a:t>Q = (x * 2^8) / m</a:t>
            </a:r>
          </a:p>
          <a:p>
            <a:endParaRPr lang="en-US" dirty="0"/>
          </a:p>
          <a:p>
            <a:r>
              <a:rPr lang="en-US" b="1" dirty="0"/>
              <a:t>Unary</a:t>
            </a:r>
            <a:r>
              <a:rPr lang="en-US" dirty="0"/>
              <a:t> = Q ‘1’s + ‘0’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6: </a:t>
            </a:r>
            <a:endParaRPr lang="zh-CN" altLang="en-US"/>
          </a:p>
        </p:txBody>
      </p:sp>
      <p:pic>
        <p:nvPicPr>
          <p:cNvPr id="4" name="图片 3" descr="截图20240315183511"/>
          <p:cNvPicPr>
            <a:picLocks noChangeAspect="1"/>
          </p:cNvPicPr>
          <p:nvPr/>
        </p:nvPicPr>
        <p:blipFill>
          <a:blip r:embed="rId2"/>
          <a:srcRect l="7701" t="80189" r="5336" b="9428"/>
          <a:stretch>
            <a:fillRect/>
          </a:stretch>
        </p:blipFill>
        <p:spPr>
          <a:xfrm>
            <a:off x="2627630" y="404495"/>
            <a:ext cx="4878070" cy="792480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24817" t="76473" r="1461" b="7842"/>
          <a:stretch>
            <a:fillRect/>
          </a:stretch>
        </p:blipFill>
        <p:spPr>
          <a:xfrm>
            <a:off x="5107305" y="1557020"/>
            <a:ext cx="3968750" cy="556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65BB9E-DCBD-A6F4-08D6-C7783BBAE570}"/>
              </a:ext>
            </a:extLst>
          </p:cNvPr>
          <p:cNvSpPr txBox="1"/>
          <p:nvPr/>
        </p:nvSpPr>
        <p:spPr>
          <a:xfrm>
            <a:off x="685800" y="1417638"/>
            <a:ext cx="3454152" cy="923330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NOTE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Do</a:t>
            </a:r>
            <a:r>
              <a:rPr lang="zh-CN" altLang="en-US" dirty="0"/>
              <a:t> </a:t>
            </a:r>
            <a:r>
              <a:rPr lang="en-US" altLang="zh-CN" b="1" dirty="0"/>
              <a:t>NOT</a:t>
            </a:r>
            <a:r>
              <a:rPr lang="zh-CN" altLang="en-US" dirty="0"/>
              <a:t> </a:t>
            </a:r>
            <a:r>
              <a:rPr lang="en-US" altLang="zh-CN" b="1" dirty="0"/>
              <a:t>transmit</a:t>
            </a:r>
            <a:r>
              <a:rPr lang="zh-CN" altLang="en-US" dirty="0"/>
              <a:t> </a:t>
            </a:r>
            <a:r>
              <a:rPr lang="en-US" altLang="zh-CN" dirty="0"/>
              <a:t>bitstream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b="1" dirty="0"/>
              <a:t>ALL</a:t>
            </a:r>
            <a:r>
              <a:rPr lang="zh-CN" altLang="en-US" b="1" dirty="0"/>
              <a:t> </a:t>
            </a:r>
            <a:r>
              <a:rPr lang="en-US" altLang="zh-CN" b="1" dirty="0"/>
              <a:t>samples</a:t>
            </a:r>
            <a:r>
              <a:rPr lang="zh-CN" altLang="en-US" b="1" dirty="0"/>
              <a:t> </a:t>
            </a:r>
            <a:r>
              <a:rPr lang="en-US" altLang="zh-CN" b="1" dirty="0"/>
              <a:t>are</a:t>
            </a:r>
            <a:r>
              <a:rPr lang="zh-CN" altLang="en-US" b="1" dirty="0"/>
              <a:t> </a:t>
            </a:r>
            <a:r>
              <a:rPr lang="en-US" altLang="zh-CN" b="1" dirty="0"/>
              <a:t>zero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0CE55-3472-2F38-5FE8-F90B6B14DC27}"/>
              </a:ext>
            </a:extLst>
          </p:cNvPr>
          <p:cNvSpPr txBox="1"/>
          <p:nvPr/>
        </p:nvSpPr>
        <p:spPr>
          <a:xfrm>
            <a:off x="457200" y="2615975"/>
            <a:ext cx="32811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Bitstream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‘11’</a:t>
            </a:r>
            <a:r>
              <a:rPr lang="zh-CN" altLang="en-US" dirty="0"/>
              <a:t> </a:t>
            </a:r>
            <a:r>
              <a:rPr lang="en-US" altLang="zh-CN" dirty="0"/>
              <a:t>(spike-band)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encoded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(unary)</a:t>
            </a:r>
            <a:endParaRPr lang="en-US" dirty="0"/>
          </a:p>
        </p:txBody>
      </p:sp>
      <p:pic>
        <p:nvPicPr>
          <p:cNvPr id="11" name="Picture 10" descr="A number of binary code&#10;&#10;Description automatically generated with medium confidence">
            <a:extLst>
              <a:ext uri="{FF2B5EF4-FFF2-40B4-BE49-F238E27FC236}">
                <a16:creationId xmlns:a16="http://schemas.microsoft.com/office/drawing/2014/main" id="{ABF5DBD9-A859-ABD6-DEA1-E8974C1FD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615975"/>
            <a:ext cx="4766799" cy="399124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3EDC-D5CA-CBBD-28F4-F14C01D0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Signal Reconstruction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BC62F-6912-88D7-C5CF-AF1946A9E0EE}"/>
              </a:ext>
            </a:extLst>
          </p:cNvPr>
          <p:cNvSpPr txBox="1"/>
          <p:nvPr/>
        </p:nvSpPr>
        <p:spPr>
          <a:xfrm>
            <a:off x="1835696" y="4845853"/>
            <a:ext cx="6120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Original (from step 4; left) vs decoded signals (right)</a:t>
            </a:r>
          </a:p>
          <a:p>
            <a:endParaRPr lang="en-US" sz="1500" dirty="0"/>
          </a:p>
          <a:p>
            <a:r>
              <a:rPr lang="en-US" sz="1500" dirty="0"/>
              <a:t>Notice </a:t>
            </a:r>
            <a:r>
              <a:rPr lang="en-US" sz="1500" b="1" dirty="0"/>
              <a:t>unary encoding </a:t>
            </a:r>
            <a:r>
              <a:rPr lang="en-US" sz="1500" dirty="0"/>
              <a:t>takes the </a:t>
            </a:r>
            <a:r>
              <a:rPr lang="en-US" sz="1500" b="1" i="1" dirty="0"/>
              <a:t>quotient</a:t>
            </a:r>
            <a:r>
              <a:rPr lang="en-US" sz="1500" dirty="0"/>
              <a:t> of each encoded value; since we are encoding a different measurement (average power), we effectively use </a:t>
            </a:r>
            <a:r>
              <a:rPr lang="en-US" sz="1500" b="1" dirty="0"/>
              <a:t>smaller # of bits (m) to encode</a:t>
            </a:r>
            <a:r>
              <a:rPr lang="en-US" sz="1500" dirty="0"/>
              <a:t>, resulting in a </a:t>
            </a:r>
            <a:r>
              <a:rPr lang="en-US" sz="1500" b="1" dirty="0"/>
              <a:t>less diverse plot </a:t>
            </a:r>
            <a:r>
              <a:rPr lang="en-US" sz="1500" dirty="0"/>
              <a:t>after decoding. </a:t>
            </a:r>
          </a:p>
        </p:txBody>
      </p:sp>
      <p:pic>
        <p:nvPicPr>
          <p:cNvPr id="11" name="Picture 10" descr="A graph of a number of blue lines&#10;&#10;Description automatically generated">
            <a:extLst>
              <a:ext uri="{FF2B5EF4-FFF2-40B4-BE49-F238E27FC236}">
                <a16:creationId xmlns:a16="http://schemas.microsoft.com/office/drawing/2014/main" id="{B3DBEA95-2D02-5527-8D33-6EC8C1933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78" y="1950177"/>
            <a:ext cx="4098731" cy="2804395"/>
          </a:xfrm>
          <a:prstGeom prst="rect">
            <a:avLst/>
          </a:prstGeom>
        </p:spPr>
      </p:pic>
      <p:pic>
        <p:nvPicPr>
          <p:cNvPr id="13" name="Picture 12" descr="A graph with blue lines&#10;&#10;Description automatically generated">
            <a:extLst>
              <a:ext uri="{FF2B5EF4-FFF2-40B4-BE49-F238E27FC236}">
                <a16:creationId xmlns:a16="http://schemas.microsoft.com/office/drawing/2014/main" id="{8AC0019A-E4C9-6C6D-6066-BD3A74B6A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783" y="1906389"/>
            <a:ext cx="4219239" cy="289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70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 Spike Detection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630"/>
            <a:ext cx="3159760" cy="1795780"/>
          </a:xfrm>
        </p:spPr>
        <p:txBody>
          <a:bodyPr/>
          <a:lstStyle/>
          <a:p>
            <a:r>
              <a:rPr lang="en-US" altLang="zh-CN" sz="1800" dirty="0"/>
              <a:t>Refer to US patent application number </a:t>
            </a:r>
            <a:r>
              <a:rPr lang="en-US" altLang="zh-CN" sz="1800" u="sng" dirty="0"/>
              <a:t>2021/0012909 A1</a:t>
            </a:r>
            <a:r>
              <a:rPr lang="en-US" altLang="zh-CN" sz="1800" dirty="0"/>
              <a:t>, “Real-Time Neural Spike Detection”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>
                <a:hlinkClick r:id="rId2"/>
              </a:rPr>
              <a:t>this notebook</a:t>
            </a:r>
            <a:r>
              <a:rPr lang="en-US" altLang="zh-CN" sz="1800" dirty="0"/>
              <a:t> for more details</a:t>
            </a:r>
          </a:p>
        </p:txBody>
      </p:sp>
      <p:pic>
        <p:nvPicPr>
          <p:cNvPr id="4" name="图片 3" descr="截图20240315183424"/>
          <p:cNvPicPr>
            <a:picLocks noChangeAspect="1"/>
          </p:cNvPicPr>
          <p:nvPr/>
        </p:nvPicPr>
        <p:blipFill>
          <a:blip r:embed="rId3"/>
          <a:srcRect l="6550" t="3892" r="5881"/>
          <a:stretch>
            <a:fillRect/>
          </a:stretch>
        </p:blipFill>
        <p:spPr>
          <a:xfrm>
            <a:off x="699135" y="3577590"/>
            <a:ext cx="3366135" cy="320103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227195" y="1412875"/>
            <a:ext cx="4812030" cy="3259455"/>
            <a:chOff x="10888" y="5201"/>
            <a:chExt cx="7644" cy="5208"/>
          </a:xfrm>
        </p:grpSpPr>
        <p:pic>
          <p:nvPicPr>
            <p:cNvPr id="6" name="内容占位符 3"/>
            <p:cNvPicPr>
              <a:picLocks noGrp="1"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7" t="3470" r="1751" b="9124"/>
            <a:stretch>
              <a:fillRect/>
            </a:stretch>
          </p:blipFill>
          <p:spPr>
            <a:xfrm>
              <a:off x="10888" y="5201"/>
              <a:ext cx="7645" cy="5209"/>
            </a:xfrm>
            <a:prstGeom prst="rect">
              <a:avLst/>
            </a:prstGeom>
          </p:spPr>
        </p:pic>
        <p:cxnSp>
          <p:nvCxnSpPr>
            <p:cNvPr id="7" name="直接连接符 6"/>
            <p:cNvCxnSpPr/>
            <p:nvPr/>
          </p:nvCxnSpPr>
          <p:spPr>
            <a:xfrm>
              <a:off x="12077" y="6698"/>
              <a:ext cx="2353" cy="1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14409" y="6308"/>
              <a:ext cx="291" cy="39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 flipV="1">
              <a:off x="14834" y="6836"/>
              <a:ext cx="205" cy="25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4714" y="6295"/>
              <a:ext cx="125" cy="5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5178" y="6243"/>
              <a:ext cx="383" cy="2948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5073" y="9146"/>
              <a:ext cx="120" cy="275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5561" y="5666"/>
              <a:ext cx="138" cy="577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5698" y="5538"/>
              <a:ext cx="115" cy="137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CBCA-85AA-2DA8-0DC2-C9D95AA1D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Spike-Band: Compression Ratio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644E53-B92E-E180-F576-4F4C4A34C9A6}"/>
              </a:ext>
            </a:extLst>
          </p:cNvPr>
          <p:cNvSpPr txBox="1"/>
          <p:nvPr/>
        </p:nvSpPr>
        <p:spPr>
          <a:xfrm>
            <a:off x="2112878" y="3383186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</a:t>
            </a:r>
            <a:r>
              <a:rPr lang="en-US" dirty="0"/>
              <a:t> compression ratio: </a:t>
            </a:r>
            <a:r>
              <a:rPr lang="en-US" b="1" dirty="0"/>
              <a:t>30:1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06793E-1186-4532-81EA-4B2549005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22" y="2852936"/>
            <a:ext cx="4965700" cy="393700"/>
          </a:xfrm>
        </p:spPr>
      </p:pic>
    </p:spTree>
    <p:extLst>
      <p:ext uri="{BB962C8B-B14F-4D97-AF65-F5344CB8AC3E}">
        <p14:creationId xmlns:p14="http://schemas.microsoft.com/office/powerpoint/2010/main" val="27222853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40A7-A2AE-A387-D10B-90C86A2BC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Usage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Intent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5729-7ABD-A5FF-5AB8-1D6412AB0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/>
          <a:lstStyle/>
          <a:p>
            <a:r>
              <a:rPr lang="en-US" sz="2000" dirty="0"/>
              <a:t>Can </a:t>
            </a:r>
            <a:r>
              <a:rPr lang="en-US" sz="2000" b="1" dirty="0"/>
              <a:t>leverage machine learning models </a:t>
            </a:r>
            <a:r>
              <a:rPr lang="en-US" sz="2000" dirty="0"/>
              <a:t>with compression techniques to </a:t>
            </a:r>
            <a:r>
              <a:rPr lang="en-US" sz="2000" b="1" dirty="0"/>
              <a:t>determine intent of action </a:t>
            </a:r>
            <a:r>
              <a:rPr lang="en-US" sz="2000" dirty="0"/>
              <a:t>by user (e.g., raise left hand, raise right hand, etc.) based on neural activity</a:t>
            </a:r>
          </a:p>
          <a:p>
            <a:r>
              <a:rPr lang="en-US" sz="2000" dirty="0"/>
              <a:t>For example, a </a:t>
            </a:r>
            <a:r>
              <a:rPr lang="en-US" sz="2000" b="1" dirty="0"/>
              <a:t>high-bandwidth</a:t>
            </a:r>
            <a:r>
              <a:rPr lang="en-US" sz="2000" dirty="0"/>
              <a:t> (</a:t>
            </a:r>
            <a:r>
              <a:rPr lang="en-US" sz="2000" b="1" dirty="0"/>
              <a:t>high # of channels simultaneously transmitted</a:t>
            </a:r>
            <a:r>
              <a:rPr lang="en-US" sz="2000" dirty="0"/>
              <a:t>) op-mode may be selected, such as </a:t>
            </a:r>
            <a:r>
              <a:rPr lang="en-US" sz="2000" b="1" dirty="0"/>
              <a:t>sparse</a:t>
            </a:r>
            <a:r>
              <a:rPr lang="en-US" sz="2000" dirty="0"/>
              <a:t> </a:t>
            </a:r>
            <a:r>
              <a:rPr lang="en-US" sz="2000" b="1" dirty="0"/>
              <a:t>compression</a:t>
            </a:r>
            <a:r>
              <a:rPr lang="en-US" sz="2000" dirty="0"/>
              <a:t> (binned-spikes or spike-band)</a:t>
            </a:r>
          </a:p>
          <a:p>
            <a:r>
              <a:rPr lang="en-US" sz="2000" b="1" dirty="0"/>
              <a:t>Compression data </a:t>
            </a:r>
            <a:r>
              <a:rPr lang="en-US" sz="2000" dirty="0"/>
              <a:t>– configured to </a:t>
            </a:r>
            <a:r>
              <a:rPr lang="en-US" sz="2000" b="1" dirty="0"/>
              <a:t>external device </a:t>
            </a:r>
            <a:r>
              <a:rPr lang="en-US" sz="2000" dirty="0"/>
              <a:t>while mental activity performed</a:t>
            </a:r>
          </a:p>
          <a:p>
            <a:r>
              <a:rPr lang="en-US" sz="2000" b="1" dirty="0"/>
              <a:t>External device </a:t>
            </a:r>
            <a:r>
              <a:rPr lang="en-US" sz="2000" dirty="0"/>
              <a:t>generates </a:t>
            </a:r>
            <a:r>
              <a:rPr lang="en-US" sz="2000" b="1" dirty="0"/>
              <a:t>model</a:t>
            </a:r>
            <a:r>
              <a:rPr lang="en-US" sz="2000" dirty="0"/>
              <a:t> to compute </a:t>
            </a:r>
            <a:r>
              <a:rPr lang="en-US" sz="2000" b="1" dirty="0"/>
              <a:t>probabilities of each action executed by user</a:t>
            </a:r>
          </a:p>
          <a:p>
            <a:r>
              <a:rPr lang="en-US" sz="2000" b="1" dirty="0"/>
              <a:t>Model</a:t>
            </a:r>
            <a:r>
              <a:rPr lang="en-US" sz="2000" dirty="0"/>
              <a:t> </a:t>
            </a:r>
            <a:r>
              <a:rPr lang="en-US" sz="2000" b="1" dirty="0"/>
              <a:t>uploaded to neural transmitter</a:t>
            </a:r>
          </a:p>
          <a:p>
            <a:r>
              <a:rPr lang="en-US" sz="2000" dirty="0"/>
              <a:t>Neural transmitter directly </a:t>
            </a:r>
            <a:r>
              <a:rPr lang="en-US" sz="2000" b="1" dirty="0"/>
              <a:t>translates neural activity to user actions</a:t>
            </a:r>
          </a:p>
          <a:p>
            <a:r>
              <a:rPr lang="en-US" sz="2000" b="1" dirty="0"/>
              <a:t>Compression ratio</a:t>
            </a:r>
            <a:r>
              <a:rPr lang="en-US" sz="2000" dirty="0"/>
              <a:t>: order of </a:t>
            </a:r>
            <a:r>
              <a:rPr lang="en-US" sz="2000" b="1" dirty="0"/>
              <a:t>100:1</a:t>
            </a:r>
          </a:p>
        </p:txBody>
      </p:sp>
    </p:spTree>
    <p:extLst>
      <p:ext uri="{BB962C8B-B14F-4D97-AF65-F5344CB8AC3E}">
        <p14:creationId xmlns:p14="http://schemas.microsoft.com/office/powerpoint/2010/main" val="26179049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F5E-DC4D-C6E7-4591-923664D2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B78C-B7CB-EFBD-1735-6F30347B7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Introduced</a:t>
            </a:r>
            <a:r>
              <a:rPr lang="zh-CN" altLang="en-US" sz="2000" dirty="0"/>
              <a:t> 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compression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techniques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1"/>
            <a:r>
              <a:rPr lang="en-US" altLang="zh-CN" sz="2000" b="1" dirty="0">
                <a:solidFill>
                  <a:srgbClr val="0070C0"/>
                </a:solidFill>
              </a:rPr>
              <a:t>Lossless</a:t>
            </a:r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Lossy</a:t>
            </a:r>
          </a:p>
          <a:p>
            <a:pPr lvl="1"/>
            <a:r>
              <a:rPr lang="en-US" altLang="zh-CN" sz="2000" b="1" dirty="0">
                <a:solidFill>
                  <a:srgbClr val="00B050"/>
                </a:solidFill>
              </a:rPr>
              <a:t>Sparse:</a:t>
            </a:r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</a:rPr>
              <a:t>Binned-spikes</a:t>
            </a:r>
          </a:p>
          <a:p>
            <a:pPr lvl="1"/>
            <a:r>
              <a:rPr lang="en-US" altLang="zh-CN" sz="2000" b="1" dirty="0">
                <a:solidFill>
                  <a:srgbClr val="00B050"/>
                </a:solidFill>
              </a:rPr>
              <a:t>Sparse:</a:t>
            </a:r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</a:rPr>
              <a:t>Spike-band</a:t>
            </a:r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endParaRPr lang="en-US" altLang="zh-CN" sz="20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b="1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algorithm – yields </a:t>
            </a:r>
            <a:r>
              <a:rPr lang="en-US" altLang="zh-CN" sz="2000" b="1" dirty="0"/>
              <a:t>different compression ratios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b="1" dirty="0"/>
              <a:t>Compression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algorithm</a:t>
            </a:r>
            <a:r>
              <a:rPr lang="en-US" altLang="zh-CN" sz="2000" dirty="0"/>
              <a:t> of choice </a:t>
            </a:r>
            <a:r>
              <a:rPr lang="en-US" altLang="zh-CN" sz="2000" b="1" dirty="0"/>
              <a:t>depends on dataset</a:t>
            </a:r>
            <a:br>
              <a:rPr lang="en-US" altLang="zh-CN" sz="2000" dirty="0"/>
            </a:br>
            <a:endParaRPr lang="en-US" altLang="zh-CN" sz="2000" dirty="0"/>
          </a:p>
          <a:p>
            <a:r>
              <a:rPr lang="en-US" altLang="zh-CN" sz="2000" b="1" dirty="0"/>
              <a:t>Bitstreams</a:t>
            </a:r>
            <a:r>
              <a:rPr lang="zh-CN" altLang="en-US" sz="2000" b="1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include</a:t>
            </a:r>
            <a:r>
              <a:rPr lang="zh-CN" altLang="en-US" sz="2000" dirty="0"/>
              <a:t> </a:t>
            </a:r>
            <a:r>
              <a:rPr lang="en-US" altLang="zh-CN" sz="2000" b="1" dirty="0"/>
              <a:t>prefix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code</a:t>
            </a:r>
            <a:r>
              <a:rPr lang="zh-CN" altLang="en-US" sz="2000" b="1" dirty="0"/>
              <a:t> </a:t>
            </a:r>
            <a:r>
              <a:rPr lang="en-US" altLang="zh-CN" sz="2000" dirty="0"/>
              <a:t>denoting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compression</a:t>
            </a:r>
            <a:r>
              <a:rPr lang="zh-CN" altLang="en-US" sz="2000" dirty="0"/>
              <a:t> </a:t>
            </a:r>
            <a:r>
              <a:rPr lang="en-US" altLang="zh-CN" sz="2000" dirty="0"/>
              <a:t>technique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584749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ED09-ABC5-70E6-60DA-7C595311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 Uploaded on </a:t>
            </a:r>
            <a:r>
              <a:rPr lang="en-US" altLang="zh-CN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DB40F-4D0C-8AC6-2542-1E713DC63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https://github.com/michaela10c/neuralink-patents/blob/main/Neural%20Signal%20Compression%20for%20BMI/neural_signal_compression/Neural%20Signal%20Compression.ipynb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12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Neural Transmitter - Signal Flowchart</a:t>
            </a:r>
            <a:endParaRPr lang="zh-CN" altLang="en-US"/>
          </a:p>
        </p:txBody>
      </p:sp>
      <p:pic>
        <p:nvPicPr>
          <p:cNvPr id="4" name="Picture 3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A5BDEE09-624A-E16C-EA33-466F2973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628800"/>
            <a:ext cx="61722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About the Compression Algorithms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4 </a:t>
            </a:r>
            <a:r>
              <a:rPr lang="en-US" altLang="zh-CN" sz="2000" b="1" dirty="0"/>
              <a:t>Operating Modes</a:t>
            </a:r>
            <a:r>
              <a:rPr lang="en-US" altLang="zh-CN" sz="2000" dirty="0"/>
              <a:t> of</a:t>
            </a:r>
            <a:r>
              <a:rPr lang="en-US" altLang="zh-CN" sz="2000" b="1" dirty="0"/>
              <a:t> </a:t>
            </a:r>
            <a:r>
              <a:rPr lang="en-US" altLang="zh-CN" sz="2000" dirty="0">
                <a:sym typeface="+mn-ea"/>
              </a:rPr>
              <a:t>Compression</a:t>
            </a:r>
          </a:p>
          <a:p>
            <a:pPr lvl="1"/>
            <a:r>
              <a:rPr lang="en-US" altLang="zh-CN" sz="2000" b="1" dirty="0">
                <a:solidFill>
                  <a:srgbClr val="0070C0"/>
                </a:solidFill>
                <a:sym typeface="+mn-ea"/>
              </a:rPr>
              <a:t>Lossless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Lossy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endParaRPr lang="en-US" altLang="zh-CN" sz="2000" dirty="0"/>
          </a:p>
          <a:p>
            <a:pPr lvl="1"/>
            <a:r>
              <a:rPr lang="en-US" altLang="zh-CN" sz="2000" dirty="0">
                <a:solidFill>
                  <a:srgbClr val="00B050"/>
                </a:solidFill>
              </a:rPr>
              <a:t>Sparse: </a:t>
            </a:r>
            <a:r>
              <a:rPr lang="en-US" altLang="zh-CN" sz="2000" b="1" dirty="0">
                <a:solidFill>
                  <a:srgbClr val="00B050"/>
                </a:solidFill>
              </a:rPr>
              <a:t>Binned-Spikes</a:t>
            </a:r>
          </a:p>
          <a:p>
            <a:pPr lvl="1"/>
            <a:r>
              <a:rPr lang="en-US" altLang="zh-CN" sz="2000" dirty="0">
                <a:solidFill>
                  <a:srgbClr val="00B050"/>
                </a:solidFill>
              </a:rPr>
              <a:t>Sparse: </a:t>
            </a:r>
            <a:r>
              <a:rPr lang="en-US" altLang="zh-CN" sz="2000" b="1" dirty="0">
                <a:solidFill>
                  <a:srgbClr val="00B050"/>
                </a:solidFill>
              </a:rPr>
              <a:t>Spike-Band</a:t>
            </a:r>
          </a:p>
          <a:p>
            <a:pPr lvl="0"/>
            <a:endParaRPr lang="en-US" altLang="zh-CN" sz="2000" dirty="0"/>
          </a:p>
          <a:p>
            <a:pPr lvl="0"/>
            <a:r>
              <a:rPr lang="en-US" altLang="zh-CN" sz="2000" dirty="0"/>
              <a:t>Neural transmitter may </a:t>
            </a:r>
            <a:r>
              <a:rPr lang="en-US" altLang="zh-CN" sz="2000" b="1" dirty="0"/>
              <a:t>alternate between modes</a:t>
            </a:r>
            <a:r>
              <a:rPr lang="en-US" altLang="zh-CN" sz="2000" dirty="0"/>
              <a:t> as appropriate,</a:t>
            </a:r>
            <a:r>
              <a:rPr lang="zh-CN" altLang="en-US" sz="2000" dirty="0"/>
              <a:t> </a:t>
            </a:r>
            <a:r>
              <a:rPr lang="en-US" altLang="zh-CN" sz="2000" dirty="0"/>
              <a:t>depending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dataset</a:t>
            </a:r>
          </a:p>
          <a:p>
            <a:pPr lvl="1"/>
            <a:endParaRPr lang="en-US" altLang="zh-CN" sz="20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JiYzRjZDg4ODIxMmZkMzVjYzYxNzIzMDEwYjJjY2IifQ==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4249</TotalTime>
  <Words>2949</Words>
  <Application>Microsoft Macintosh PowerPoint</Application>
  <PresentationFormat>On-screen Show (4:3)</PresentationFormat>
  <Paragraphs>394</Paragraphs>
  <Slides>73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Aptos</vt:lpstr>
      <vt:lpstr>Arial</vt:lpstr>
      <vt:lpstr>Cambria Math</vt:lpstr>
      <vt:lpstr>Wingdings</vt:lpstr>
      <vt:lpstr>默认设计模板</vt:lpstr>
      <vt:lpstr>Neural Signal Compression for Brain-Machine Interfaces</vt:lpstr>
      <vt:lpstr>Background</vt:lpstr>
      <vt:lpstr>Outline</vt:lpstr>
      <vt:lpstr>Overall Usage Diagram</vt:lpstr>
      <vt:lpstr>Sectional Side View of Neurotransmitter</vt:lpstr>
      <vt:lpstr>Review: Spike Detection</vt:lpstr>
      <vt:lpstr>Review: Spike Detection</vt:lpstr>
      <vt:lpstr>Neural Transmitter - Signal Flowchart</vt:lpstr>
      <vt:lpstr>About the Compression Algorithms</vt:lpstr>
      <vt:lpstr>Compression Ratio</vt:lpstr>
      <vt:lpstr>Lossless compression</vt:lpstr>
      <vt:lpstr>Step 1: </vt:lpstr>
      <vt:lpstr>Step 2: </vt:lpstr>
      <vt:lpstr>Step 3: </vt:lpstr>
      <vt:lpstr>Step 4: </vt:lpstr>
      <vt:lpstr>Step 5: </vt:lpstr>
      <vt:lpstr>Unary encoding</vt:lpstr>
      <vt:lpstr>From “Real-Time Neural Spike Detection” patent</vt:lpstr>
      <vt:lpstr>Decimal to Q8.8 Binary Encoding</vt:lpstr>
      <vt:lpstr>Rice-Golomb Encoding</vt:lpstr>
      <vt:lpstr>Step 6: </vt:lpstr>
      <vt:lpstr>Signal Reconstruction</vt:lpstr>
      <vt:lpstr>Lossless: Compression Ratio </vt:lpstr>
      <vt:lpstr>Lossy compression</vt:lpstr>
      <vt:lpstr>Step 1: </vt:lpstr>
      <vt:lpstr>Step 2: </vt:lpstr>
      <vt:lpstr>Step 2: </vt:lpstr>
      <vt:lpstr>Step 3: </vt:lpstr>
      <vt:lpstr>Fast Fourier Transforms: Limitations</vt:lpstr>
      <vt:lpstr>Discrete Wavelet Transform (DWT)</vt:lpstr>
      <vt:lpstr>Discrete Wavelet Transform (DWT)</vt:lpstr>
      <vt:lpstr>Discrete Wavelet Transform (DWT)</vt:lpstr>
      <vt:lpstr>Discrete Wavelet Transform (DWT)</vt:lpstr>
      <vt:lpstr>Biorthogonal 2.2 (Bior 2.2) Wavelet</vt:lpstr>
      <vt:lpstr>Approximation + Detail Coefficient Plots</vt:lpstr>
      <vt:lpstr>Step 4: </vt:lpstr>
      <vt:lpstr>PMF Quantization</vt:lpstr>
      <vt:lpstr>Step 5: </vt:lpstr>
      <vt:lpstr>Range Asymmetric Numerical Systems (rANS) Encoding</vt:lpstr>
      <vt:lpstr>Range Asymmetric Numerical Systems (rANS) Encoding</vt:lpstr>
      <vt:lpstr>Range Asymmetric Numerical Systems (rANS) Encoding</vt:lpstr>
      <vt:lpstr>Range Asymmetric Numerical Systems (rANS) Encoding</vt:lpstr>
      <vt:lpstr>Fast rANS Encoding</vt:lpstr>
      <vt:lpstr>Fast rANS Encoding</vt:lpstr>
      <vt:lpstr>Encoded Bitstream</vt:lpstr>
      <vt:lpstr>Signal Reconstruction</vt:lpstr>
      <vt:lpstr>Lossy (without characterization): Compression Ratio</vt:lpstr>
      <vt:lpstr>Now, Try Characterizing the Spikes</vt:lpstr>
      <vt:lpstr>Transmitted Bitstream</vt:lpstr>
      <vt:lpstr>Signal Reconstruction</vt:lpstr>
      <vt:lpstr>Lossy (with characterization): Compression Ratio</vt:lpstr>
      <vt:lpstr>Sparse compression: Binned-Spikes</vt:lpstr>
      <vt:lpstr>Step 1: </vt:lpstr>
      <vt:lpstr>Step 2: </vt:lpstr>
      <vt:lpstr>Step 3: </vt:lpstr>
      <vt:lpstr>Step 4: </vt:lpstr>
      <vt:lpstr>Step 5: </vt:lpstr>
      <vt:lpstr>Step 6: </vt:lpstr>
      <vt:lpstr>Signal Reconstruction</vt:lpstr>
      <vt:lpstr>Binned-Spikes: Compression Ratio</vt:lpstr>
      <vt:lpstr>Sparse compression: Spike-Band Power Mode</vt:lpstr>
      <vt:lpstr>Step 1: </vt:lpstr>
      <vt:lpstr>Step 1: </vt:lpstr>
      <vt:lpstr>Step 2: </vt:lpstr>
      <vt:lpstr>Step 3: </vt:lpstr>
      <vt:lpstr>Step 4: </vt:lpstr>
      <vt:lpstr>Step 5: </vt:lpstr>
      <vt:lpstr>Step 6: </vt:lpstr>
      <vt:lpstr>Signal Reconstruction</vt:lpstr>
      <vt:lpstr>Spike-Band: Compression Ratio</vt:lpstr>
      <vt:lpstr>Usage of Machine Learning to Detect Intent of Action </vt:lpstr>
      <vt:lpstr>Conclusion</vt:lpstr>
      <vt:lpstr>Code Uploaded on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Terry_shi</dc:creator>
  <cp:lastModifiedBy>Michael Zhou</cp:lastModifiedBy>
  <cp:revision>711</cp:revision>
  <cp:lastPrinted>2024-06-05T11:01:24Z</cp:lastPrinted>
  <dcterms:created xsi:type="dcterms:W3CDTF">2023-01-10T02:06:00Z</dcterms:created>
  <dcterms:modified xsi:type="dcterms:W3CDTF">2024-06-13T06:03:20Z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DE0B712422EC4358A0EB7FE2CD4AB792_13</vt:lpwstr>
  </property>
</Properties>
</file>